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7"/>
  </p:notesMasterIdLst>
  <p:handoutMasterIdLst>
    <p:handoutMasterId r:id="rId58"/>
  </p:handoutMasterIdLst>
  <p:sldIdLst>
    <p:sldId id="567" r:id="rId4"/>
    <p:sldId id="740" r:id="rId5"/>
    <p:sldId id="690" r:id="rId6"/>
    <p:sldId id="688" r:id="rId7"/>
    <p:sldId id="689" r:id="rId8"/>
    <p:sldId id="691" r:id="rId9"/>
    <p:sldId id="693" r:id="rId10"/>
    <p:sldId id="696" r:id="rId11"/>
    <p:sldId id="697" r:id="rId12"/>
    <p:sldId id="699" r:id="rId13"/>
    <p:sldId id="700" r:id="rId14"/>
    <p:sldId id="701" r:id="rId15"/>
    <p:sldId id="702" r:id="rId16"/>
    <p:sldId id="703" r:id="rId17"/>
    <p:sldId id="704" r:id="rId18"/>
    <p:sldId id="705" r:id="rId19"/>
    <p:sldId id="706" r:id="rId20"/>
    <p:sldId id="741" r:id="rId21"/>
    <p:sldId id="707" r:id="rId22"/>
    <p:sldId id="708" r:id="rId23"/>
    <p:sldId id="709" r:id="rId24"/>
    <p:sldId id="710" r:id="rId25"/>
    <p:sldId id="711" r:id="rId26"/>
    <p:sldId id="712" r:id="rId27"/>
    <p:sldId id="713" r:id="rId28"/>
    <p:sldId id="714" r:id="rId29"/>
    <p:sldId id="715" r:id="rId30"/>
    <p:sldId id="716" r:id="rId31"/>
    <p:sldId id="717" r:id="rId32"/>
    <p:sldId id="718" r:id="rId33"/>
    <p:sldId id="719" r:id="rId34"/>
    <p:sldId id="720" r:id="rId35"/>
    <p:sldId id="721" r:id="rId36"/>
    <p:sldId id="722" r:id="rId37"/>
    <p:sldId id="723" r:id="rId38"/>
    <p:sldId id="724" r:id="rId39"/>
    <p:sldId id="725" r:id="rId40"/>
    <p:sldId id="726" r:id="rId41"/>
    <p:sldId id="727" r:id="rId42"/>
    <p:sldId id="728" r:id="rId43"/>
    <p:sldId id="729" r:id="rId44"/>
    <p:sldId id="730" r:id="rId45"/>
    <p:sldId id="731" r:id="rId46"/>
    <p:sldId id="732" r:id="rId47"/>
    <p:sldId id="733" r:id="rId48"/>
    <p:sldId id="734" r:id="rId49"/>
    <p:sldId id="735" r:id="rId50"/>
    <p:sldId id="736" r:id="rId51"/>
    <p:sldId id="737" r:id="rId52"/>
    <p:sldId id="738" r:id="rId53"/>
    <p:sldId id="739" r:id="rId54"/>
    <p:sldId id="687" r:id="rId55"/>
    <p:sldId id="686" r:id="rId56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6535" autoAdjust="0"/>
  </p:normalViewPr>
  <p:slideViewPr>
    <p:cSldViewPr>
      <p:cViewPr varScale="1">
        <p:scale>
          <a:sx n="68" d="100"/>
          <a:sy n="68" d="100"/>
        </p:scale>
        <p:origin x="110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Entire graph, 2. {2-8}, 3. {4,6}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71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2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9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53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40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57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28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28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55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77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06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65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9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99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55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530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90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526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84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0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757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999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137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514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720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874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95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464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61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0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564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362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358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793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4708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270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529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626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465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3559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1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547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8008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5033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16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64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02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3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LICM: Loop Invariant Code Motion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>
                <a:solidFill>
                  <a:srgbClr val="0000FF"/>
                </a:solidFill>
              </a:rPr>
              <a:t>natural loop of a back edge</a:t>
            </a:r>
            <a:r>
              <a:rPr lang="en-US" sz="2000" dirty="0"/>
              <a:t> is the smallest set of nodes that</a:t>
            </a:r>
            <a:br>
              <a:rPr lang="en-US" sz="2000" dirty="0"/>
            </a:br>
            <a:r>
              <a:rPr lang="en-US" sz="2000" dirty="0"/>
              <a:t>includes the head and tail of the back edge, and has no predecessors outside the set, except for the predecessors of the header.</a:t>
            </a:r>
          </a:p>
          <a:p>
            <a:r>
              <a:rPr lang="en-US" sz="2000" b="1" dirty="0"/>
              <a:t>Algorithm</a:t>
            </a:r>
          </a:p>
          <a:p>
            <a:pPr lvl="2"/>
            <a:r>
              <a:rPr lang="en-US" sz="2000" dirty="0"/>
              <a:t>delete </a:t>
            </a:r>
            <a:r>
              <a:rPr lang="en-US" sz="2000" i="1" dirty="0"/>
              <a:t>h</a:t>
            </a:r>
            <a:r>
              <a:rPr lang="en-US" sz="2000" dirty="0"/>
              <a:t> from the flow graph</a:t>
            </a:r>
          </a:p>
          <a:p>
            <a:pPr lvl="2"/>
            <a:r>
              <a:rPr lang="en-US" sz="2000" dirty="0"/>
              <a:t>find those nodes that can reach </a:t>
            </a:r>
            <a:r>
              <a:rPr lang="en-US" sz="2000" i="1" dirty="0"/>
              <a:t>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(those nodes plus </a:t>
            </a:r>
            <a:r>
              <a:rPr lang="en-US" sz="2000" i="1" dirty="0"/>
              <a:t>h</a:t>
            </a:r>
            <a:r>
              <a:rPr lang="en-US" sz="2000" dirty="0"/>
              <a:t> form the natural loop of </a:t>
            </a:r>
            <a:r>
              <a:rPr lang="en-US" sz="2000" i="1" dirty="0"/>
              <a:t>t </a:t>
            </a:r>
            <a:r>
              <a:rPr lang="en-US" sz="2000" dirty="0"/>
              <a:t>-&gt; </a:t>
            </a:r>
            <a:r>
              <a:rPr lang="en-US" sz="2000" i="1" dirty="0"/>
              <a:t>h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51753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1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If two loops do not have the same header:</a:t>
            </a:r>
          </a:p>
          <a:p>
            <a:pPr lvl="1"/>
            <a:r>
              <a:rPr lang="en-US" sz="2400" dirty="0"/>
              <a:t>they are either disjoint, or</a:t>
            </a:r>
          </a:p>
          <a:p>
            <a:pPr lvl="1"/>
            <a:r>
              <a:rPr lang="en-US" sz="2400" dirty="0"/>
              <a:t> one is entirely contained (nested within) the other</a:t>
            </a:r>
          </a:p>
          <a:p>
            <a:pPr lvl="2"/>
            <a:r>
              <a:rPr lang="en-US" dirty="0"/>
              <a:t>inner loop: one that contains no other loop.</a:t>
            </a:r>
            <a:br>
              <a:rPr lang="en-US" dirty="0"/>
            </a:br>
            <a:endParaRPr lang="en-US" dirty="0"/>
          </a:p>
          <a:p>
            <a:r>
              <a:rPr lang="en-US" sz="2400" b="1" dirty="0"/>
              <a:t>If two loops share the same header:</a:t>
            </a:r>
          </a:p>
          <a:p>
            <a:pPr lvl="1"/>
            <a:r>
              <a:rPr lang="en-US" sz="2400" dirty="0"/>
              <a:t>Hard to tell which is the inner loop</a:t>
            </a:r>
          </a:p>
          <a:p>
            <a:pPr lvl="1"/>
            <a:r>
              <a:rPr lang="en-US" sz="2400" dirty="0"/>
              <a:t>Combine as one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56150"/>
            <a:ext cx="2162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20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Optimizations often require code to be executed once before the loop</a:t>
            </a:r>
          </a:p>
          <a:p>
            <a:r>
              <a:rPr lang="en-US" sz="2800" b="1" dirty="0"/>
              <a:t>Create a </a:t>
            </a:r>
            <a:r>
              <a:rPr lang="en-US" sz="2800" b="1" dirty="0" err="1"/>
              <a:t>preheader</a:t>
            </a:r>
            <a:r>
              <a:rPr lang="en-US" sz="2800" b="1" dirty="0"/>
              <a:t> basic block for every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10226"/>
            <a:ext cx="4876800" cy="26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7723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042"/>
            <a:ext cx="9067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Loop-Invariant Computation and Code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11763"/>
          </a:xfrm>
        </p:spPr>
        <p:txBody>
          <a:bodyPr/>
          <a:lstStyle/>
          <a:p>
            <a:r>
              <a:rPr lang="en-US" sz="2400" b="1" dirty="0"/>
              <a:t>A loop-invariant computation:</a:t>
            </a:r>
          </a:p>
          <a:p>
            <a:pPr lvl="1"/>
            <a:r>
              <a:rPr lang="en-US" sz="2400" dirty="0"/>
              <a:t>a computation whose value does not change as long as control stays within the loop</a:t>
            </a:r>
          </a:p>
          <a:p>
            <a:r>
              <a:rPr lang="en-US" sz="2400" b="1" dirty="0"/>
              <a:t>Code motion: </a:t>
            </a:r>
          </a:p>
          <a:p>
            <a:pPr lvl="1"/>
            <a:r>
              <a:rPr lang="en-US" sz="2400" dirty="0"/>
              <a:t>to move a statement within a loop to the </a:t>
            </a:r>
            <a:r>
              <a:rPr lang="en-US" sz="2400" dirty="0" err="1"/>
              <a:t>preheader</a:t>
            </a:r>
            <a:r>
              <a:rPr lang="en-US" sz="2400" dirty="0"/>
              <a:t> of the loop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97533" y="44196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A + 2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2133" y="44196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6718" y="5410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323443" y="4693083"/>
            <a:ext cx="375047" cy="10591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318493" y="4495610"/>
            <a:ext cx="636657" cy="11925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21110" y="3733800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header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328650" y="3740467"/>
            <a:ext cx="331857" cy="10264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454504" y="3641021"/>
            <a:ext cx="331857" cy="12253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86400" y="5105400"/>
            <a:ext cx="1762021" cy="353943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outside loop</a:t>
            </a:r>
          </a:p>
        </p:txBody>
      </p:sp>
      <p:cxnSp>
        <p:nvCxnSpPr>
          <p:cNvPr id="18" name="Straight Arrow Connector 17"/>
          <p:cNvCxnSpPr>
            <a:stCxn id="8" idx="2"/>
            <a:endCxn id="17" idx="0"/>
          </p:cNvCxnSpPr>
          <p:nvPr/>
        </p:nvCxnSpPr>
        <p:spPr>
          <a:xfrm rot="16200000" flipH="1">
            <a:off x="5634318" y="4372306"/>
            <a:ext cx="331857" cy="11343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057400" y="3505200"/>
            <a:ext cx="1982180" cy="2438400"/>
            <a:chOff x="2057400" y="3124200"/>
            <a:chExt cx="1982180" cy="2438400"/>
          </a:xfrm>
        </p:grpSpPr>
        <p:cxnSp>
          <p:nvCxnSpPr>
            <p:cNvPr id="22" name="Straight Connector 21"/>
            <p:cNvCxnSpPr>
              <a:cxnSpLocks/>
            </p:cNvCxnSpPr>
            <p:nvPr/>
          </p:nvCxnSpPr>
          <p:spPr>
            <a:xfrm rot="5400000">
              <a:off x="3948872" y="5471892"/>
              <a:ext cx="179457" cy="19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11766A5-B538-45B9-ACE9-7F2EC6D188E1}"/>
              </a:ext>
            </a:extLst>
          </p:cNvPr>
          <p:cNvSpPr/>
          <p:nvPr/>
        </p:nvSpPr>
        <p:spPr>
          <a:xfrm>
            <a:off x="1318984" y="4431632"/>
            <a:ext cx="739683" cy="341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A9E41A-8231-4BBB-85A6-69BF1B63C96F}"/>
              </a:ext>
            </a:extLst>
          </p:cNvPr>
          <p:cNvSpPr txBox="1"/>
          <p:nvPr/>
        </p:nvSpPr>
        <p:spPr>
          <a:xfrm>
            <a:off x="110270" y="3850203"/>
            <a:ext cx="1333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B, C defined outside</a:t>
            </a:r>
          </a:p>
          <a:p>
            <a:r>
              <a:rPr lang="en-US" dirty="0">
                <a:solidFill>
                  <a:srgbClr val="009900"/>
                </a:solidFill>
              </a:rPr>
              <a:t>of the loop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BE79D335-4BD5-467C-98BD-69FF15BC3B59}"/>
              </a:ext>
            </a:extLst>
          </p:cNvPr>
          <p:cNvSpPr/>
          <p:nvPr/>
        </p:nvSpPr>
        <p:spPr>
          <a:xfrm>
            <a:off x="1333296" y="4638239"/>
            <a:ext cx="739683" cy="341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BD0651-E1A9-46E4-BC7E-D395058B370F}"/>
              </a:ext>
            </a:extLst>
          </p:cNvPr>
          <p:cNvSpPr txBox="1"/>
          <p:nvPr/>
        </p:nvSpPr>
        <p:spPr>
          <a:xfrm>
            <a:off x="74241" y="4772068"/>
            <a:ext cx="1333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Function of loop </a:t>
            </a:r>
            <a:r>
              <a:rPr lang="en-US" dirty="0" err="1">
                <a:solidFill>
                  <a:srgbClr val="009900"/>
                </a:solidFill>
              </a:rPr>
              <a:t>inv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14FD7D46-1EB6-4784-B81B-2F141E5ED8C0}"/>
              </a:ext>
            </a:extLst>
          </p:cNvPr>
          <p:cNvSpPr/>
          <p:nvPr/>
        </p:nvSpPr>
        <p:spPr>
          <a:xfrm>
            <a:off x="5809952" y="4372368"/>
            <a:ext cx="97840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4558731-8280-4ABC-88AD-2A62A3F748DF}"/>
              </a:ext>
            </a:extLst>
          </p:cNvPr>
          <p:cNvSpPr txBox="1"/>
          <p:nvPr/>
        </p:nvSpPr>
        <p:spPr>
          <a:xfrm>
            <a:off x="7048929" y="4436309"/>
            <a:ext cx="133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constant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4" name="Arrow: Left 33">
            <a:extLst>
              <a:ext uri="{FF2B5EF4-FFF2-40B4-BE49-F238E27FC236}">
                <a16:creationId xmlns:a16="http://schemas.microsoft.com/office/drawing/2014/main" id="{3A0755F6-F8CB-466A-A249-E1855A9F6327}"/>
              </a:ext>
            </a:extLst>
          </p:cNvPr>
          <p:cNvSpPr/>
          <p:nvPr/>
        </p:nvSpPr>
        <p:spPr>
          <a:xfrm>
            <a:off x="4953000" y="5410200"/>
            <a:ext cx="97840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no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D6C6EB-1B9C-4B19-94A4-336E8202737C}"/>
              </a:ext>
            </a:extLst>
          </p:cNvPr>
          <p:cNvSpPr txBox="1"/>
          <p:nvPr/>
        </p:nvSpPr>
        <p:spPr>
          <a:xfrm>
            <a:off x="6191976" y="5474141"/>
            <a:ext cx="218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One def inside loop, and one outside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3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5" grpId="0" animBg="1"/>
      <p:bldP spid="27" grpId="0"/>
      <p:bldP spid="19" grpId="0" animBg="1"/>
      <p:bldP spid="32" grpId="0"/>
      <p:bldP spid="34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136525"/>
            <a:ext cx="8229600" cy="1143000"/>
          </a:xfrm>
        </p:spPr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Observations</a:t>
            </a:r>
          </a:p>
          <a:p>
            <a:pPr lvl="1"/>
            <a:r>
              <a:rPr lang="en-US" dirty="0"/>
              <a:t>Loop invariant</a:t>
            </a:r>
          </a:p>
          <a:p>
            <a:pPr lvl="2"/>
            <a:r>
              <a:rPr lang="en-US" dirty="0"/>
              <a:t>operands are defined outside loop or invariant themselves</a:t>
            </a:r>
          </a:p>
          <a:p>
            <a:pPr lvl="1"/>
            <a:r>
              <a:rPr lang="en-US" dirty="0"/>
              <a:t>Code motion </a:t>
            </a:r>
          </a:p>
          <a:p>
            <a:pPr lvl="2"/>
            <a:r>
              <a:rPr lang="en-US" dirty="0"/>
              <a:t>not all loop invariant instructions can be moved to </a:t>
            </a:r>
            <a:r>
              <a:rPr lang="en-US" dirty="0" err="1"/>
              <a:t>preheader</a:t>
            </a:r>
            <a:endParaRPr lang="en-US" dirty="0"/>
          </a:p>
          <a:p>
            <a:pPr lvl="2"/>
            <a:endParaRPr lang="en-US" dirty="0"/>
          </a:p>
          <a:p>
            <a:r>
              <a:rPr lang="en-US" b="1" dirty="0"/>
              <a:t>Algorithm</a:t>
            </a:r>
          </a:p>
          <a:p>
            <a:pPr lvl="1"/>
            <a:r>
              <a:rPr lang="en-US" dirty="0"/>
              <a:t>Find invariant expressions</a:t>
            </a:r>
          </a:p>
          <a:p>
            <a:pPr lvl="1"/>
            <a:r>
              <a:rPr lang="en-US" dirty="0"/>
              <a:t>Conditions for code motion </a:t>
            </a:r>
          </a:p>
          <a:p>
            <a:pPr lvl="1"/>
            <a:r>
              <a:rPr lang="en-US" dirty="0"/>
              <a:t>Code transformation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Detecting Loop Invariant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Compute reaching definitions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Mark INVARIANT if </a:t>
            </a:r>
            <a:br>
              <a:rPr lang="en-US" dirty="0"/>
            </a:br>
            <a:r>
              <a:rPr lang="en-US" dirty="0"/>
              <a:t>all the definitions of B and C that reach a statement A=B+C</a:t>
            </a:r>
            <a:br>
              <a:rPr lang="en-US" dirty="0"/>
            </a:br>
            <a:r>
              <a:rPr lang="en-US" dirty="0"/>
              <a:t>are outside the loop</a:t>
            </a:r>
          </a:p>
          <a:p>
            <a:pPr lvl="1"/>
            <a:r>
              <a:rPr lang="en-US" dirty="0"/>
              <a:t>constant B, C?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Repeat: Mark INVARIANT if </a:t>
            </a:r>
          </a:p>
          <a:p>
            <a:pPr lvl="1"/>
            <a:r>
              <a:rPr lang="en-US" dirty="0"/>
              <a:t>all reaching definitions of B are outside the loop, or </a:t>
            </a:r>
          </a:p>
          <a:p>
            <a:pPr lvl="1"/>
            <a:r>
              <a:rPr lang="en-US" dirty="0"/>
              <a:t>there is exactly one reaching definition for B, and it is from a loop-invariant statement inside the loop</a:t>
            </a:r>
          </a:p>
          <a:p>
            <a:pPr lvl="1"/>
            <a:r>
              <a:rPr lang="en-US" dirty="0"/>
              <a:t>similarly for C</a:t>
            </a:r>
          </a:p>
          <a:p>
            <a:pPr>
              <a:buNone/>
            </a:pPr>
            <a:r>
              <a:rPr lang="en-US" dirty="0"/>
              <a:t>	until no changes to set of loop-invariant statements occur.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24384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9912" y="24384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4497" y="32004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E + 2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850815" y="2562876"/>
            <a:ext cx="408057" cy="86698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880572" y="2400110"/>
            <a:ext cx="408057" cy="11925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7526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929767" y="1798125"/>
            <a:ext cx="331857" cy="94869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959523" y="1717061"/>
            <a:ext cx="331857" cy="11108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2819399" y="1524000"/>
            <a:ext cx="1666979" cy="2438400"/>
            <a:chOff x="2057400" y="3124200"/>
            <a:chExt cx="1981200" cy="2438400"/>
          </a:xfrm>
        </p:grpSpPr>
        <p:cxnSp>
          <p:nvCxnSpPr>
            <p:cNvPr id="19" name="Straight Connector 18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rot="5400000" flipH="1" flipV="1">
            <a:off x="4419600" y="3886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87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C768C3-C442-42F1-8B5F-C72A1B77E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00200"/>
            <a:ext cx="795492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18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74" y="76200"/>
            <a:ext cx="8229600" cy="1143000"/>
          </a:xfrm>
        </p:spPr>
        <p:txBody>
          <a:bodyPr/>
          <a:lstStyle/>
          <a:p>
            <a:r>
              <a:rPr lang="en-US" dirty="0"/>
              <a:t>Conditions for Code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1474" cy="5410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Correctness</a:t>
            </a:r>
            <a:r>
              <a:rPr lang="en-US" b="1" dirty="0"/>
              <a:t>: Movement does not change semantics of program</a:t>
            </a:r>
          </a:p>
          <a:p>
            <a:pPr>
              <a:lnSpc>
                <a:spcPct val="16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Code is not slowed down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>
                <a:solidFill>
                  <a:srgbClr val="0000FF"/>
                </a:solidFill>
              </a:rPr>
              <a:t>Basic idea</a:t>
            </a:r>
            <a:r>
              <a:rPr lang="en-US" b="1" dirty="0"/>
              <a:t>: defines </a:t>
            </a:r>
            <a:r>
              <a:rPr lang="en-US" b="1" u="sng" dirty="0">
                <a:solidFill>
                  <a:srgbClr val="FF3399"/>
                </a:solidFill>
              </a:rPr>
              <a:t>once</a:t>
            </a:r>
            <a:r>
              <a:rPr lang="en-US" b="1" dirty="0"/>
              <a:t> and </a:t>
            </a:r>
            <a:r>
              <a:rPr lang="en-US" b="1" u="sng" dirty="0">
                <a:solidFill>
                  <a:srgbClr val="FF3399"/>
                </a:solidFill>
              </a:rPr>
              <a:t>for all</a:t>
            </a:r>
          </a:p>
          <a:p>
            <a:pPr lvl="2"/>
            <a:r>
              <a:rPr lang="en-US" sz="2900" dirty="0"/>
              <a:t>control flow: once?</a:t>
            </a:r>
            <a:br>
              <a:rPr lang="en-US" sz="2900" dirty="0"/>
            </a:br>
            <a:r>
              <a:rPr lang="en-US" sz="2900" dirty="0"/>
              <a:t>Code dominates all exists </a:t>
            </a:r>
          </a:p>
          <a:p>
            <a:pPr lvl="2"/>
            <a:r>
              <a:rPr lang="en-US" sz="2900" dirty="0"/>
              <a:t>other definitions: for all?</a:t>
            </a:r>
            <a:br>
              <a:rPr lang="en-US" sz="2900" dirty="0"/>
            </a:br>
            <a:r>
              <a:rPr lang="en-US" sz="2900" dirty="0"/>
              <a:t>No other definition</a:t>
            </a:r>
          </a:p>
          <a:p>
            <a:pPr lvl="2"/>
            <a:r>
              <a:rPr lang="en-US" sz="2900" dirty="0"/>
              <a:t>other uses: for all?</a:t>
            </a:r>
          </a:p>
          <a:p>
            <a:pPr marL="914400" lvl="2" indent="0">
              <a:buNone/>
            </a:pPr>
            <a:r>
              <a:rPr lang="en-US" sz="2900" dirty="0"/>
              <a:t>    Dominates use or no other reaching </a:t>
            </a:r>
            <a:r>
              <a:rPr lang="en-US" sz="2900" dirty="0" err="1"/>
              <a:t>defs</a:t>
            </a:r>
            <a:r>
              <a:rPr lang="en-US" sz="2900" dirty="0"/>
              <a:t> to use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2623" y="2133600"/>
            <a:ext cx="403577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65A153-7099-49EC-BD96-A57792DCF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000275"/>
            <a:ext cx="1586813" cy="52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6EEB33-E803-4FDB-A1A5-043D72528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4537975"/>
            <a:ext cx="2493563" cy="12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9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11D08-6105-44D2-AEDC-639532D4D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lecture next week</a:t>
            </a:r>
          </a:p>
          <a:p>
            <a:pPr lvl="1"/>
            <a:r>
              <a:rPr lang="en-US" dirty="0"/>
              <a:t>Traveling to </a:t>
            </a:r>
            <a:r>
              <a:rPr lang="en-US" dirty="0" err="1"/>
              <a:t>SysML</a:t>
            </a:r>
            <a:r>
              <a:rPr lang="en-US" dirty="0"/>
              <a:t> conference (Stanford, CA)</a:t>
            </a:r>
          </a:p>
          <a:p>
            <a:endParaRPr lang="en-US" dirty="0"/>
          </a:p>
          <a:p>
            <a:r>
              <a:rPr lang="en-US" dirty="0"/>
              <a:t>Assignment 2 is out (due March 8)</a:t>
            </a:r>
          </a:p>
          <a:p>
            <a:endParaRPr lang="en-US" dirty="0"/>
          </a:p>
          <a:p>
            <a:r>
              <a:rPr lang="en-US" dirty="0"/>
              <a:t>Midterm is March 1</a:t>
            </a:r>
            <a:r>
              <a:rPr lang="en-US" baseline="30000" dirty="0"/>
              <a:t>st</a:t>
            </a:r>
            <a:r>
              <a:rPr lang="en-US" dirty="0"/>
              <a:t> (during the class)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843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Motion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Given: a set of nodes in a loop</a:t>
            </a:r>
          </a:p>
          <a:p>
            <a:r>
              <a:rPr lang="en-US" b="1" dirty="0"/>
              <a:t>Compute reaching definitions</a:t>
            </a:r>
          </a:p>
          <a:p>
            <a:r>
              <a:rPr lang="en-US" b="1" dirty="0"/>
              <a:t>Compute loop invariant computation</a:t>
            </a:r>
          </a:p>
          <a:p>
            <a:r>
              <a:rPr lang="en-US" b="1" dirty="0"/>
              <a:t>Compute dominators</a:t>
            </a:r>
          </a:p>
          <a:p>
            <a:r>
              <a:rPr lang="en-US" b="1" dirty="0"/>
              <a:t>Find the exits of the loop (i.e. nodes with successor outside loop)</a:t>
            </a:r>
          </a:p>
          <a:p>
            <a:r>
              <a:rPr lang="en-US" b="1" dirty="0">
                <a:solidFill>
                  <a:srgbClr val="0000FF"/>
                </a:solidFill>
              </a:rPr>
              <a:t>Candidate statement for code motion:</a:t>
            </a:r>
          </a:p>
          <a:p>
            <a:pPr lvl="1"/>
            <a:r>
              <a:rPr lang="en-US" dirty="0"/>
              <a:t>loop invariant</a:t>
            </a:r>
          </a:p>
          <a:p>
            <a:pPr lvl="1"/>
            <a:r>
              <a:rPr lang="en-US" dirty="0"/>
              <a:t>in blocks that dominate all the exits of the loop</a:t>
            </a:r>
          </a:p>
          <a:p>
            <a:pPr lvl="1"/>
            <a:r>
              <a:rPr lang="en-US" dirty="0"/>
              <a:t>assign to variable not assigned to elsewhere in the loop</a:t>
            </a:r>
          </a:p>
          <a:p>
            <a:pPr lvl="1"/>
            <a:r>
              <a:rPr lang="en-US" dirty="0"/>
              <a:t>in blocks that dominate all blocks in the loop that use the variable assigned</a:t>
            </a:r>
          </a:p>
          <a:p>
            <a:r>
              <a:rPr lang="en-US" b="1" dirty="0"/>
              <a:t>Perform a depth-first search of the blocks</a:t>
            </a:r>
          </a:p>
          <a:p>
            <a:pPr lvl="1"/>
            <a:r>
              <a:rPr lang="en-US" dirty="0"/>
              <a:t>Move candidate to </a:t>
            </a:r>
            <a:r>
              <a:rPr lang="en-US" dirty="0" err="1"/>
              <a:t>preheader</a:t>
            </a:r>
            <a:r>
              <a:rPr lang="en-US" dirty="0"/>
              <a:t> if all the invariant operations it depends upon have been moved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8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7" y="24572"/>
            <a:ext cx="8229600" cy="11430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92111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96503" y="44958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44958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1898" y="52578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E + 2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172567" y="4694627"/>
            <a:ext cx="408057" cy="71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3012616" y="4572866"/>
            <a:ext cx="408057" cy="96181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3601" y="38100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251519" y="3929876"/>
            <a:ext cx="331857" cy="79999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3091567" y="3889817"/>
            <a:ext cx="331857" cy="88010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219200" y="3581400"/>
            <a:ext cx="1514579" cy="2438400"/>
            <a:chOff x="2057400" y="3124200"/>
            <a:chExt cx="1981200" cy="2438400"/>
          </a:xfrm>
        </p:grpSpPr>
        <p:cxnSp>
          <p:nvCxnSpPr>
            <p:cNvPr id="16" name="Straight Connector 15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 rot="5400000" flipH="1" flipV="1">
            <a:off x="2667001" y="59436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47801" y="1981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0400" y="19812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51898" y="2743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</p:txBody>
      </p:sp>
      <p:cxnSp>
        <p:nvCxnSpPr>
          <p:cNvPr id="24" name="Straight Arrow Connector 23"/>
          <p:cNvCxnSpPr>
            <a:stCxn id="21" idx="2"/>
            <a:endCxn id="23" idx="0"/>
          </p:cNvCxnSpPr>
          <p:nvPr/>
        </p:nvCxnSpPr>
        <p:spPr>
          <a:xfrm rot="16200000" flipH="1">
            <a:off x="2229662" y="2237122"/>
            <a:ext cx="408057" cy="60409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  <a:endCxn id="23" idx="0"/>
          </p:cNvCxnSpPr>
          <p:nvPr/>
        </p:nvCxnSpPr>
        <p:spPr>
          <a:xfrm rot="5400000">
            <a:off x="2974516" y="2096366"/>
            <a:ext cx="408057" cy="88561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03257" y="1295400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header</a:t>
            </a:r>
          </a:p>
        </p:txBody>
      </p:sp>
      <p:cxnSp>
        <p:nvCxnSpPr>
          <p:cNvPr id="27" name="Straight Arrow Connector 26"/>
          <p:cNvCxnSpPr>
            <a:stCxn id="26" idx="2"/>
            <a:endCxn id="21" idx="0"/>
          </p:cNvCxnSpPr>
          <p:nvPr/>
        </p:nvCxnSpPr>
        <p:spPr>
          <a:xfrm rot="5400000">
            <a:off x="2294858" y="1486128"/>
            <a:ext cx="331857" cy="65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2"/>
            <a:endCxn id="22" idx="0"/>
          </p:cNvCxnSpPr>
          <p:nvPr/>
        </p:nvCxnSpPr>
        <p:spPr>
          <a:xfrm rot="16200000" flipH="1">
            <a:off x="3039711" y="1399561"/>
            <a:ext cx="331857" cy="8314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1219200" y="1066800"/>
            <a:ext cx="1514579" cy="2209800"/>
            <a:chOff x="2057400" y="3124200"/>
            <a:chExt cx="1981200" cy="2438400"/>
          </a:xfrm>
        </p:grpSpPr>
        <p:cxnSp>
          <p:nvCxnSpPr>
            <p:cNvPr id="30" name="Straight Connector 29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 rot="5400000" flipH="1" flipV="1">
            <a:off x="2667000" y="32004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33800" y="2743200"/>
            <a:ext cx="166584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outside loop</a:t>
            </a:r>
          </a:p>
        </p:txBody>
      </p:sp>
      <p:cxnSp>
        <p:nvCxnSpPr>
          <p:cNvPr id="36" name="Straight Arrow Connector 35"/>
          <p:cNvCxnSpPr>
            <a:stCxn id="22" idx="2"/>
            <a:endCxn id="35" idx="0"/>
          </p:cNvCxnSpPr>
          <p:nvPr/>
        </p:nvCxnSpPr>
        <p:spPr>
          <a:xfrm rot="16200000" flipH="1">
            <a:off x="3890007" y="2066485"/>
            <a:ext cx="408057" cy="94537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6FD4837-D8D9-4AC3-A3B7-157392959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017" y="1251699"/>
            <a:ext cx="2696679" cy="51143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45EE5E7-0E9B-4BD9-B99D-23A83AE77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022" y="2009898"/>
            <a:ext cx="2374671" cy="51143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DA7A144-DFD7-4857-923B-E5AD56D899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9799" y="3620294"/>
            <a:ext cx="3639188" cy="22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242"/>
            <a:ext cx="8229600" cy="1143000"/>
          </a:xfrm>
        </p:spPr>
        <p:txBody>
          <a:bodyPr/>
          <a:lstStyle/>
          <a:p>
            <a:r>
              <a:rPr lang="en-US" dirty="0"/>
              <a:t>More Aggressive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Gamble on: most loops get executed </a:t>
            </a:r>
          </a:p>
          <a:p>
            <a:pPr lvl="1"/>
            <a:r>
              <a:rPr lang="en-US" dirty="0"/>
              <a:t>Can we relax constraint of dominating all exits?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Landing pads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		 While p do s   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p {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preheader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repeat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	   s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until not p;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             }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1409" y="2743199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A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4008" y="2743199"/>
            <a:ext cx="710451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1009" y="3505199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…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315381" y="3258621"/>
            <a:ext cx="146447" cy="3467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2896568" y="2762532"/>
            <a:ext cx="408057" cy="107727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86865" y="2209799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454666" y="2324327"/>
            <a:ext cx="179457" cy="65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3166657" y="2270621"/>
            <a:ext cx="179457" cy="76569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1302811" y="3962399"/>
            <a:ext cx="12953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50309" y="3009899"/>
            <a:ext cx="190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02809" y="2057399"/>
            <a:ext cx="14563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669838" y="2146709"/>
            <a:ext cx="178594" cy="121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560109" y="3924299"/>
            <a:ext cx="76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7409" y="3352799"/>
            <a:ext cx="67839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exit</a:t>
            </a:r>
          </a:p>
        </p:txBody>
      </p:sp>
      <p:cxnSp>
        <p:nvCxnSpPr>
          <p:cNvPr id="22" name="Straight Arrow Connector 21"/>
          <p:cNvCxnSpPr>
            <a:stCxn id="8" idx="2"/>
            <a:endCxn id="21" idx="0"/>
          </p:cNvCxnSpPr>
          <p:nvPr/>
        </p:nvCxnSpPr>
        <p:spPr>
          <a:xfrm rot="16200000" flipH="1">
            <a:off x="3770091" y="2966284"/>
            <a:ext cx="255657" cy="5173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98BB199-8419-4B99-9A43-8DEBED61F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039" y="2484857"/>
            <a:ext cx="3535453" cy="102034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27DDE84-908C-4BFF-984E-D7A77EED8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7045" y="4759814"/>
            <a:ext cx="2084535" cy="10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0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LICM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Precise definition and algorithm for loop invariant computation</a:t>
            </a:r>
          </a:p>
          <a:p>
            <a:pPr>
              <a:lnSpc>
                <a:spcPct val="200000"/>
              </a:lnSpc>
            </a:pPr>
            <a:r>
              <a:rPr lang="en-US" b="1" dirty="0"/>
              <a:t>Precise algorithm for code motion</a:t>
            </a:r>
          </a:p>
          <a:p>
            <a:pPr>
              <a:lnSpc>
                <a:spcPct val="200000"/>
              </a:lnSpc>
            </a:pPr>
            <a:r>
              <a:rPr lang="en-US" b="1" dirty="0"/>
              <a:t>Use of reaching definitions and dominators in optimizations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86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0573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3200" b="1" u="none" dirty="0"/>
            </a:br>
            <a:r>
              <a:rPr lang="en-US" sz="3200" b="1" u="none" dirty="0"/>
              <a:t>Induction Variables and </a:t>
            </a:r>
            <a:br>
              <a:rPr lang="en-US" sz="3200" b="1" u="none" dirty="0"/>
            </a:br>
            <a:r>
              <a:rPr lang="en-US" sz="3200" b="1" u="none" dirty="0"/>
              <a:t>Strength Reduction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696200" cy="2819400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 Overview of optimization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 Algorithm to find induction 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2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 to 100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   A[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0;			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							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L2: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&gt;=100 GOTO L1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t1 = 4 * i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t2 = &amp;A + t1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*t2 = 0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i+1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GOTO L2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62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00FF"/>
                </a:solidFill>
              </a:rPr>
              <a:t>basic induction variable </a:t>
            </a:r>
            <a:r>
              <a:rPr lang="en-US" dirty="0"/>
              <a:t>is</a:t>
            </a:r>
          </a:p>
          <a:p>
            <a:pPr lvl="1"/>
            <a:r>
              <a:rPr lang="en-US" dirty="0"/>
              <a:t>a variable X whose only definitions within the loop are assignments of the form: </a:t>
            </a:r>
          </a:p>
          <a:p>
            <a:pPr lvl="1">
              <a:buNone/>
            </a:pPr>
            <a:r>
              <a:rPr lang="en-US" dirty="0"/>
              <a:t>			    X = </a:t>
            </a:r>
            <a:r>
              <a:rPr lang="en-US" dirty="0" err="1"/>
              <a:t>X</a:t>
            </a:r>
            <a:r>
              <a:rPr lang="en-US" dirty="0" err="1">
                <a:solidFill>
                  <a:srgbClr val="FF3399"/>
                </a:solidFill>
              </a:rPr>
              <a:t>+c</a:t>
            </a:r>
            <a:r>
              <a:rPr lang="en-US" dirty="0"/>
              <a:t>  or  X = X</a:t>
            </a:r>
            <a:r>
              <a:rPr lang="en-US" dirty="0">
                <a:solidFill>
                  <a:srgbClr val="FF3399"/>
                </a:solidFill>
              </a:rPr>
              <a:t>-c</a:t>
            </a:r>
            <a:r>
              <a:rPr lang="en-US" dirty="0"/>
              <a:t>, </a:t>
            </a:r>
          </a:p>
          <a:p>
            <a:pPr lvl="1">
              <a:buNone/>
            </a:pPr>
            <a:r>
              <a:rPr lang="en-US" dirty="0"/>
              <a:t>	where </a:t>
            </a:r>
            <a:r>
              <a:rPr lang="en-US" b="1" dirty="0">
                <a:solidFill>
                  <a:srgbClr val="FF3399"/>
                </a:solidFill>
              </a:rPr>
              <a:t>c</a:t>
            </a:r>
            <a:r>
              <a:rPr lang="en-US" dirty="0"/>
              <a:t> is either a </a:t>
            </a:r>
            <a:r>
              <a:rPr lang="en-US" dirty="0">
                <a:solidFill>
                  <a:srgbClr val="0000FF"/>
                </a:solidFill>
              </a:rPr>
              <a:t>constant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loop-invariant variable.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An </a:t>
            </a:r>
            <a:r>
              <a:rPr lang="en-US" b="1" dirty="0">
                <a:solidFill>
                  <a:srgbClr val="0000FF"/>
                </a:solidFill>
              </a:rPr>
              <a:t>induction variable </a:t>
            </a:r>
            <a:r>
              <a:rPr lang="en-US" dirty="0"/>
              <a:t>is 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olidFill>
                  <a:srgbClr val="FF3399"/>
                </a:solidFill>
              </a:rPr>
              <a:t>basic induction variable</a:t>
            </a:r>
            <a:r>
              <a:rPr lang="en-US" dirty="0"/>
              <a:t>, or</a:t>
            </a:r>
          </a:p>
          <a:p>
            <a:pPr lvl="2"/>
            <a:r>
              <a:rPr lang="en-US" dirty="0"/>
              <a:t>a variable </a:t>
            </a:r>
            <a:r>
              <a:rPr lang="en-US" dirty="0">
                <a:solidFill>
                  <a:srgbClr val="0000FF"/>
                </a:solidFill>
              </a:rPr>
              <a:t>defined once </a:t>
            </a:r>
            <a:r>
              <a:rPr lang="en-US" dirty="0"/>
              <a:t>within the loop, whose value is a </a:t>
            </a:r>
            <a:r>
              <a:rPr lang="en-US" dirty="0">
                <a:solidFill>
                  <a:srgbClr val="0000FF"/>
                </a:solidFill>
              </a:rPr>
              <a:t>linear function of some basic induction variable</a:t>
            </a:r>
            <a:r>
              <a:rPr lang="en-US" dirty="0"/>
              <a:t> at the time of the definition:</a:t>
            </a:r>
            <a:br>
              <a:rPr lang="en-US" dirty="0"/>
            </a:br>
            <a:r>
              <a:rPr lang="en-US" dirty="0">
                <a:solidFill>
                  <a:srgbClr val="FF3399"/>
                </a:solidFill>
              </a:rPr>
              <a:t>A = c</a:t>
            </a:r>
            <a:r>
              <a:rPr lang="en-US" baseline="-25000" dirty="0">
                <a:solidFill>
                  <a:srgbClr val="FF3399"/>
                </a:solidFill>
              </a:rPr>
              <a:t>1</a:t>
            </a:r>
            <a:r>
              <a:rPr lang="en-US" dirty="0">
                <a:solidFill>
                  <a:srgbClr val="FF3399"/>
                </a:solidFill>
              </a:rPr>
              <a:t> * B + c</a:t>
            </a:r>
            <a:r>
              <a:rPr lang="en-US" baseline="-25000" dirty="0">
                <a:solidFill>
                  <a:srgbClr val="FF3399"/>
                </a:solidFill>
              </a:rPr>
              <a:t>2</a:t>
            </a:r>
            <a:br>
              <a:rPr lang="en-US" baseline="-25000" dirty="0"/>
            </a:br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</a:rPr>
              <a:t>FAMILY of a basic induction variable B </a:t>
            </a:r>
            <a:r>
              <a:rPr lang="en-US" dirty="0"/>
              <a:t>is</a:t>
            </a:r>
          </a:p>
          <a:p>
            <a:pPr lvl="2"/>
            <a:r>
              <a:rPr lang="en-US" dirty="0"/>
              <a:t>the set of induction variables A such that each time A is assigned in the loop, the value of A is a linear function of B.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81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b="1" dirty="0"/>
              <a:t>Strength reduction: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A</a:t>
            </a:r>
            <a:r>
              <a:rPr lang="en-US" dirty="0"/>
              <a:t> is an induction variable in family of </a:t>
            </a:r>
            <a:r>
              <a:rPr lang="en-US" dirty="0">
                <a:solidFill>
                  <a:srgbClr val="0000FF"/>
                </a:solidFill>
              </a:rPr>
              <a:t>basic induction variable B </a:t>
            </a:r>
            <a:r>
              <a:rPr lang="en-US" dirty="0"/>
              <a:t>(</a:t>
            </a:r>
            <a:r>
              <a:rPr lang="en-US" dirty="0">
                <a:solidFill>
                  <a:srgbClr val="FF3399"/>
                </a:solidFill>
              </a:rPr>
              <a:t>A</a:t>
            </a:r>
            <a:r>
              <a:rPr lang="en-US" dirty="0"/>
              <a:t> = c</a:t>
            </a:r>
            <a:r>
              <a:rPr lang="en-US" baseline="-25000" dirty="0"/>
              <a:t>1 </a:t>
            </a:r>
            <a:r>
              <a:rPr lang="en-US" dirty="0"/>
              <a:t>*</a:t>
            </a:r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en-US" dirty="0"/>
              <a:t> + c</a:t>
            </a:r>
            <a:r>
              <a:rPr lang="en-US" baseline="-25000" dirty="0"/>
              <a:t>2</a:t>
            </a:r>
            <a:r>
              <a:rPr lang="en-US" dirty="0"/>
              <a:t>) 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solidFill>
                  <a:srgbClr val="0000FF"/>
                </a:solidFill>
              </a:rPr>
              <a:t>Create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new variable</a:t>
            </a:r>
            <a:r>
              <a:rPr lang="en-US" sz="1800" dirty="0"/>
              <a:t>:		</a:t>
            </a:r>
            <a:r>
              <a:rPr lang="en-US" sz="1800" dirty="0">
                <a:solidFill>
                  <a:srgbClr val="FF3399"/>
                </a:solidFill>
              </a:rPr>
              <a:t>A’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Initialization in </a:t>
            </a:r>
            <a:r>
              <a:rPr lang="en-US" sz="1800" dirty="0" err="1">
                <a:solidFill>
                  <a:srgbClr val="0000FF"/>
                </a:solidFill>
              </a:rPr>
              <a:t>preheader</a:t>
            </a:r>
            <a:r>
              <a:rPr lang="en-US" sz="1800" dirty="0"/>
              <a:t>: 		</a:t>
            </a:r>
            <a:r>
              <a:rPr lang="en-US" sz="1800" dirty="0">
                <a:solidFill>
                  <a:srgbClr val="FF3399"/>
                </a:solidFill>
              </a:rPr>
              <a:t>A’= c</a:t>
            </a:r>
            <a:r>
              <a:rPr lang="en-US" sz="1800" baseline="-25000" dirty="0">
                <a:solidFill>
                  <a:srgbClr val="FF3399"/>
                </a:solidFill>
              </a:rPr>
              <a:t>1 </a:t>
            </a:r>
            <a:r>
              <a:rPr lang="en-US" sz="1800" dirty="0">
                <a:solidFill>
                  <a:srgbClr val="FF3399"/>
                </a:solidFill>
              </a:rPr>
              <a:t>* B + c</a:t>
            </a:r>
            <a:r>
              <a:rPr lang="en-US" sz="1800" baseline="-25000" dirty="0">
                <a:solidFill>
                  <a:srgbClr val="FF3399"/>
                </a:solidFill>
              </a:rPr>
              <a:t>2</a:t>
            </a:r>
            <a:r>
              <a:rPr lang="en-US" sz="1800" dirty="0">
                <a:solidFill>
                  <a:srgbClr val="FF3399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Track value of B:</a:t>
            </a:r>
            <a:r>
              <a:rPr lang="en-US" sz="1800" dirty="0"/>
              <a:t> 			add after</a:t>
            </a:r>
            <a:r>
              <a:rPr lang="en-US" dirty="0"/>
              <a:t> </a:t>
            </a:r>
            <a:r>
              <a:rPr lang="en-US" sz="1800" dirty="0"/>
              <a:t>B=</a:t>
            </a:r>
            <a:r>
              <a:rPr lang="en-US" sz="1800" dirty="0" err="1"/>
              <a:t>B+x</a:t>
            </a:r>
            <a:r>
              <a:rPr lang="en-US" sz="1800" dirty="0"/>
              <a:t>:  </a:t>
            </a:r>
            <a:r>
              <a:rPr lang="en-US" sz="1800" dirty="0">
                <a:solidFill>
                  <a:srgbClr val="FF3399"/>
                </a:solidFill>
              </a:rPr>
              <a:t>A’=</a:t>
            </a:r>
            <a:r>
              <a:rPr lang="en-US" sz="1800" dirty="0" err="1">
                <a:solidFill>
                  <a:srgbClr val="FF3399"/>
                </a:solidFill>
              </a:rPr>
              <a:t>A’+x</a:t>
            </a:r>
            <a:r>
              <a:rPr lang="en-US" sz="1800" dirty="0">
                <a:solidFill>
                  <a:srgbClr val="FF3399"/>
                </a:solidFill>
              </a:rPr>
              <a:t>*c</a:t>
            </a:r>
            <a:r>
              <a:rPr lang="en-US" sz="1800" baseline="-25000" dirty="0">
                <a:solidFill>
                  <a:srgbClr val="FF3399"/>
                </a:solidFill>
              </a:rPr>
              <a:t>1</a:t>
            </a:r>
            <a:r>
              <a:rPr lang="en-US" sz="1800" dirty="0">
                <a:solidFill>
                  <a:srgbClr val="FF3399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Replace assignment to A:</a:t>
            </a:r>
            <a:r>
              <a:rPr lang="en-US" sz="1800" dirty="0"/>
              <a:t> 		</a:t>
            </a:r>
            <a:r>
              <a:rPr lang="en-US" sz="1800" dirty="0">
                <a:solidFill>
                  <a:srgbClr val="FF3399"/>
                </a:solidFill>
              </a:rPr>
              <a:t>A=A’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358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2. Optimizing </a:t>
            </a:r>
            <a:r>
              <a:rPr lang="en-US" b="1" dirty="0">
                <a:solidFill>
                  <a:srgbClr val="0000FF"/>
                </a:solidFill>
              </a:rPr>
              <a:t>non-basic</a:t>
            </a:r>
            <a:r>
              <a:rPr lang="en-US" b="1" dirty="0"/>
              <a:t> induction variables</a:t>
            </a:r>
          </a:p>
          <a:p>
            <a:pPr lvl="1"/>
            <a:r>
              <a:rPr lang="en-US" dirty="0"/>
              <a:t>copy propagation </a:t>
            </a:r>
          </a:p>
          <a:p>
            <a:pPr lvl="1"/>
            <a:r>
              <a:rPr lang="en-US" dirty="0"/>
              <a:t>dead code elimination</a:t>
            </a:r>
          </a:p>
          <a:p>
            <a:pPr>
              <a:buNone/>
            </a:pPr>
            <a:r>
              <a:rPr lang="en-US" b="1" dirty="0"/>
              <a:t>3. Optimizing </a:t>
            </a:r>
            <a:r>
              <a:rPr lang="en-US" b="1" dirty="0">
                <a:solidFill>
                  <a:srgbClr val="0000FF"/>
                </a:solidFill>
              </a:rPr>
              <a:t>basic</a:t>
            </a:r>
            <a:r>
              <a:rPr lang="en-US" b="1" dirty="0"/>
              <a:t> induction variables</a:t>
            </a:r>
          </a:p>
          <a:p>
            <a:pPr lvl="1"/>
            <a:r>
              <a:rPr lang="en-US" dirty="0"/>
              <a:t>Eliminate basic induction variables used only for</a:t>
            </a:r>
          </a:p>
          <a:p>
            <a:pPr lvl="2"/>
            <a:r>
              <a:rPr lang="en-US" dirty="0"/>
              <a:t>calculating other induction variables and loop tests</a:t>
            </a:r>
          </a:p>
          <a:p>
            <a:pPr lvl="1"/>
            <a:r>
              <a:rPr lang="en-US" u="sng" dirty="0"/>
              <a:t>Algorithm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Select an </a:t>
            </a:r>
            <a:r>
              <a:rPr lang="en-US" dirty="0">
                <a:solidFill>
                  <a:srgbClr val="0000FF"/>
                </a:solidFill>
              </a:rPr>
              <a:t>induction variable A in the family of B</a:t>
            </a:r>
            <a:r>
              <a:rPr lang="en-US" dirty="0"/>
              <a:t>, preferably with simple constants (A = c</a:t>
            </a:r>
            <a:r>
              <a:rPr lang="en-US" baseline="-25000" dirty="0"/>
              <a:t>1 </a:t>
            </a:r>
            <a:r>
              <a:rPr lang="en-US" dirty="0"/>
              <a:t>* B + c</a:t>
            </a:r>
            <a:r>
              <a:rPr lang="en-US" baseline="-25000" dirty="0"/>
              <a:t>2</a:t>
            </a:r>
            <a:r>
              <a:rPr lang="en-US" dirty="0"/>
              <a:t>). </a:t>
            </a:r>
          </a:p>
          <a:p>
            <a:pPr lvl="2"/>
            <a:r>
              <a:rPr lang="en-US" dirty="0"/>
              <a:t>Replace a comparison such as </a:t>
            </a:r>
          </a:p>
          <a:p>
            <a:pPr lvl="1">
              <a:buNone/>
            </a:pPr>
            <a:r>
              <a:rPr lang="en-US" sz="1600" dirty="0"/>
              <a:t>	  	     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B &gt; X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 lvl="1">
              <a:buNone/>
            </a:pPr>
            <a:r>
              <a:rPr lang="en-US" sz="1800" dirty="0"/>
              <a:t>		     with</a:t>
            </a:r>
          </a:p>
          <a:p>
            <a:pPr lvl="1">
              <a:buNone/>
            </a:pPr>
            <a:r>
              <a:rPr lang="en-US" sz="1800" dirty="0"/>
              <a:t>		     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A’ &gt; c</a:t>
            </a:r>
            <a:r>
              <a:rPr lang="en-US" sz="1800" b="1" baseline="-25000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b="1" dirty="0">
                <a:solidFill>
                  <a:srgbClr val="FF3399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FF3399"/>
                </a:solidFill>
              </a:rPr>
              <a:t>* </a:t>
            </a:r>
            <a:r>
              <a:rPr lang="en-US" sz="18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1800" b="1" baseline="-25000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L1</a:t>
            </a:r>
            <a:r>
              <a:rPr lang="en-US" sz="1800" dirty="0"/>
              <a:t>      (assuming c</a:t>
            </a:r>
            <a:r>
              <a:rPr lang="en-US" sz="1800" baseline="-25000" dirty="0"/>
              <a:t>1</a:t>
            </a:r>
            <a:r>
              <a:rPr lang="en-US" sz="1800" dirty="0"/>
              <a:t> is positive)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if B is live</a:t>
            </a:r>
            <a:r>
              <a:rPr lang="en-US" dirty="0"/>
              <a:t> at any exit from the loop, </a:t>
            </a:r>
            <a:r>
              <a:rPr lang="en-US" dirty="0" err="1">
                <a:solidFill>
                  <a:srgbClr val="0000FF"/>
                </a:solidFill>
              </a:rPr>
              <a:t>recompute</a:t>
            </a:r>
            <a:r>
              <a:rPr lang="en-US" dirty="0">
                <a:solidFill>
                  <a:srgbClr val="0000FF"/>
                </a:solidFill>
              </a:rPr>
              <a:t> it from </a:t>
            </a:r>
            <a:r>
              <a:rPr lang="en-US" sz="1400" dirty="0">
                <a:solidFill>
                  <a:srgbClr val="0000FF"/>
                </a:solidFill>
              </a:rPr>
              <a:t>A’</a:t>
            </a:r>
          </a:p>
          <a:p>
            <a:pPr lvl="3"/>
            <a:r>
              <a:rPr lang="en-US" dirty="0"/>
              <a:t>After the exit,</a:t>
            </a:r>
            <a:r>
              <a:rPr lang="en-US" sz="1800" dirty="0"/>
              <a:t> </a:t>
            </a:r>
            <a:r>
              <a:rPr lang="en-US" dirty="0">
                <a:solidFill>
                  <a:srgbClr val="0000FF"/>
                </a:solidFill>
              </a:rPr>
              <a:t>B = (A’ - c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) / 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sz="1400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28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Basic Induction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 BASIC induction variable in a loop L</a:t>
            </a:r>
          </a:p>
          <a:p>
            <a:pPr lvl="1"/>
            <a:r>
              <a:rPr lang="en-US" sz="2300" dirty="0"/>
              <a:t>a variable </a:t>
            </a:r>
            <a:r>
              <a:rPr lang="en-US" sz="2300" dirty="0">
                <a:solidFill>
                  <a:srgbClr val="0000FF"/>
                </a:solidFill>
              </a:rPr>
              <a:t>X</a:t>
            </a:r>
            <a:r>
              <a:rPr lang="en-US" sz="2300" dirty="0"/>
              <a:t> whose </a:t>
            </a:r>
            <a:r>
              <a:rPr lang="en-US" sz="2300" dirty="0">
                <a:solidFill>
                  <a:srgbClr val="0000FF"/>
                </a:solidFill>
              </a:rPr>
              <a:t>only definitions within L </a:t>
            </a:r>
            <a:r>
              <a:rPr lang="en-US" sz="2300" dirty="0"/>
              <a:t>are assignments of the form:     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X = </a:t>
            </a:r>
            <a:r>
              <a:rPr lang="en-US" dirty="0" err="1">
                <a:solidFill>
                  <a:srgbClr val="0000FF"/>
                </a:solidFill>
              </a:rPr>
              <a:t>X+c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X = X-c</a:t>
            </a:r>
            <a:r>
              <a:rPr lang="en-US" dirty="0"/>
              <a:t>, where c is either a constant or a loop-invariant variable. </a:t>
            </a:r>
          </a:p>
          <a:p>
            <a:pPr>
              <a:lnSpc>
                <a:spcPct val="160000"/>
              </a:lnSpc>
            </a:pPr>
            <a:r>
              <a:rPr lang="en-US" b="1" u="sng" dirty="0"/>
              <a:t>Algorithm</a:t>
            </a:r>
            <a:r>
              <a:rPr lang="en-US" b="1" dirty="0"/>
              <a:t>: can be detected by scanning L</a:t>
            </a:r>
          </a:p>
          <a:p>
            <a:r>
              <a:rPr lang="en-US" u="sng" dirty="0"/>
              <a:t>Example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k = 0;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for (i = 0; i &lt; n; i++) {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   k = k + 3;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</a:t>
            </a: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if (x &lt; y)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k = k + 4;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if (a &lt; b)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m = 2 * k;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k = k – 2;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… = m;</a:t>
            </a:r>
          </a:p>
          <a:p>
            <a:pPr algn="ctr">
              <a:lnSpc>
                <a:spcPct val="15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/>
              <a:t>Each iteration may execute a different number of increments/decrements!!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0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6757-D3C5-4B2E-AC88-D3E13B4A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90800"/>
            <a:ext cx="8229600" cy="1143000"/>
          </a:xfrm>
        </p:spPr>
        <p:txBody>
          <a:bodyPr/>
          <a:lstStyle/>
          <a:p>
            <a:r>
              <a:rPr lang="en-US" dirty="0"/>
              <a:t>Refreshing: Finding Loops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27E45-1F25-4227-8D85-041A0032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13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 Reduction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Key idea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For each induction variable A, (A = c</a:t>
            </a:r>
            <a:r>
              <a:rPr lang="en-US" baseline="-25000" dirty="0"/>
              <a:t>1</a:t>
            </a:r>
            <a:r>
              <a:rPr lang="en-US" dirty="0"/>
              <a:t>*B+c</a:t>
            </a:r>
            <a:r>
              <a:rPr lang="en-US" baseline="-25000" dirty="0"/>
              <a:t>2</a:t>
            </a:r>
            <a:r>
              <a:rPr lang="en-US" dirty="0"/>
              <a:t> at time of definition) </a:t>
            </a:r>
          </a:p>
          <a:p>
            <a:pPr lvl="2"/>
            <a:r>
              <a:rPr lang="en-US" sz="1800" dirty="0"/>
              <a:t>variable A’ holds expression c</a:t>
            </a:r>
            <a:r>
              <a:rPr lang="en-US" sz="1800" baseline="-25000" dirty="0"/>
              <a:t>1</a:t>
            </a:r>
            <a:r>
              <a:rPr lang="en-US" sz="1800" dirty="0"/>
              <a:t>*B+c</a:t>
            </a:r>
            <a:r>
              <a:rPr lang="en-US" sz="1800" baseline="-25000" dirty="0"/>
              <a:t>2</a:t>
            </a:r>
            <a:r>
              <a:rPr lang="en-US" sz="1800" dirty="0"/>
              <a:t> at all times</a:t>
            </a:r>
          </a:p>
          <a:p>
            <a:pPr lvl="2"/>
            <a:r>
              <a:rPr lang="en-US" sz="1800" dirty="0"/>
              <a:t>replace definition of A with A=A’ only when executed</a:t>
            </a:r>
            <a:endParaRPr lang="en-US" dirty="0"/>
          </a:p>
          <a:p>
            <a:pPr lvl="2"/>
            <a:endParaRPr lang="en-US" dirty="0"/>
          </a:p>
          <a:p>
            <a:r>
              <a:rPr lang="en-US" b="1" u="sng" dirty="0"/>
              <a:t>Result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Program is correct</a:t>
            </a:r>
          </a:p>
          <a:p>
            <a:pPr lvl="1"/>
            <a:r>
              <a:rPr lang="en-US" dirty="0"/>
              <a:t>Definition of A does not need to refer to B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23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Induction Variable Families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Let B be a basic induction variable</a:t>
            </a:r>
          </a:p>
          <a:p>
            <a:pPr lvl="1"/>
            <a:r>
              <a:rPr lang="en-US" dirty="0"/>
              <a:t>Find all induction variables A in family of B:</a:t>
            </a:r>
          </a:p>
          <a:p>
            <a:pPr lvl="2"/>
            <a:r>
              <a:rPr lang="en-US" dirty="0"/>
              <a:t>A = c</a:t>
            </a:r>
            <a:r>
              <a:rPr lang="en-US" baseline="-25000" dirty="0"/>
              <a:t>1</a:t>
            </a:r>
            <a:r>
              <a:rPr lang="en-US" dirty="0"/>
              <a:t> * B + c</a:t>
            </a:r>
            <a:r>
              <a:rPr lang="en-US" baseline="-25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(where B refers to the value of B at time of definition)</a:t>
            </a:r>
          </a:p>
          <a:p>
            <a:r>
              <a:rPr lang="en-US" b="1" dirty="0"/>
              <a:t>Conditions:</a:t>
            </a:r>
          </a:p>
          <a:p>
            <a:pPr lvl="1"/>
            <a:r>
              <a:rPr lang="en-US" dirty="0"/>
              <a:t>If A has a single assignment in the loop L, and assignment is one of: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B * c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c * B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B / c  </a:t>
            </a:r>
            <a:r>
              <a:rPr lang="en-US" sz="1600" dirty="0">
                <a:cs typeface="Courier New" pitchFamily="49" charset="0"/>
              </a:rPr>
              <a:t>(assuming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cs typeface="Courier New" pitchFamily="49" charset="0"/>
              </a:rPr>
              <a:t> is real)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B +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c + B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B –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c – B</a:t>
            </a:r>
          </a:p>
          <a:p>
            <a:pPr>
              <a:spcBef>
                <a:spcPts val="0"/>
              </a:spcBef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OR, ... (next page)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52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Induction Variable Families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35562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/>
              <a:t>Let D be an induction variable in the family of B  (D = c</a:t>
            </a:r>
            <a:r>
              <a:rPr lang="en-US" baseline="-25000" dirty="0"/>
              <a:t>1</a:t>
            </a:r>
            <a:r>
              <a:rPr lang="en-US" dirty="0"/>
              <a:t>* B + c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If A has a single assignment in the loop L, and assignment is one of:</a:t>
            </a:r>
          </a:p>
          <a:p>
            <a:pPr lvl="2"/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D * c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c * D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D / c  </a:t>
            </a:r>
            <a:r>
              <a:rPr lang="en-US" sz="1600" dirty="0">
                <a:cs typeface="Courier New" pitchFamily="49" charset="0"/>
              </a:rPr>
              <a:t>(assuming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cs typeface="Courier New" pitchFamily="49" charset="0"/>
              </a:rPr>
              <a:t> is real)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D +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c + D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D –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c – D</a:t>
            </a:r>
          </a:p>
          <a:p>
            <a:pPr>
              <a:spcBef>
                <a:spcPts val="0"/>
              </a:spcBef>
              <a:buNone/>
            </a:pPr>
            <a:endParaRPr lang="en-US" dirty="0"/>
          </a:p>
          <a:p>
            <a:pPr lvl="2"/>
            <a:r>
              <a:rPr lang="en-US" dirty="0"/>
              <a:t>No definition of D outside L reaches the assignment to A 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Between the lone point of assignment to D in L and the assignment to A,</a:t>
            </a:r>
            <a:br>
              <a:rPr lang="en-US" dirty="0"/>
            </a:br>
            <a:r>
              <a:rPr lang="en-US" dirty="0"/>
              <a:t>there are no definitions of B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94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Precise definitions of induction variables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Systematic identification of induction variables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Strength reduction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Clean up: </a:t>
            </a:r>
          </a:p>
          <a:p>
            <a:pPr lvl="1"/>
            <a:r>
              <a:rPr lang="en-US" dirty="0"/>
              <a:t>eliminating basic induction variables</a:t>
            </a:r>
          </a:p>
          <a:p>
            <a:pPr lvl="2"/>
            <a:r>
              <a:rPr lang="en-US" dirty="0"/>
              <a:t>used in other induction variable calculations</a:t>
            </a:r>
          </a:p>
          <a:p>
            <a:pPr lvl="2"/>
            <a:r>
              <a:rPr lang="en-US" dirty="0"/>
              <a:t>replacement of loop tests</a:t>
            </a:r>
          </a:p>
          <a:p>
            <a:pPr lvl="1"/>
            <a:r>
              <a:rPr lang="en-US" dirty="0"/>
              <a:t>eliminating other induction variables</a:t>
            </a:r>
          </a:p>
          <a:p>
            <a:pPr lvl="2"/>
            <a:r>
              <a:rPr lang="en-US" dirty="0"/>
              <a:t>standard optimizations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412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8287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u="none" dirty="0"/>
              <a:t>Partial Redundancy Elimination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71800"/>
            <a:ext cx="7696200" cy="3124200"/>
          </a:xfrm>
        </p:spPr>
        <p:txBody>
          <a:bodyPr>
            <a:normAutofit/>
          </a:bodyPr>
          <a:lstStyle/>
          <a:p>
            <a:pPr marL="514350" algn="l"/>
            <a:r>
              <a:rPr lang="en-US" dirty="0">
                <a:solidFill>
                  <a:schemeClr val="tx1"/>
                </a:solidFill>
              </a:rPr>
              <a:t>Global code motion optimization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Remove partially redundant expressions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Loop invariant code motion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Can be extended to do Strength Reduction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loop analysis needed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Bidirectional flow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1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472"/>
            <a:ext cx="8229600" cy="1143000"/>
          </a:xfrm>
        </p:spPr>
        <p:txBody>
          <a:bodyPr/>
          <a:lstStyle/>
          <a:p>
            <a:r>
              <a:rPr lang="en-US" dirty="0"/>
              <a:t>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Common </a:t>
            </a:r>
            <a:r>
              <a:rPr lang="en-US" dirty="0" err="1">
                <a:solidFill>
                  <a:srgbClr val="0000FF"/>
                </a:solidFill>
              </a:rPr>
              <a:t>Subexpression</a:t>
            </a:r>
            <a:r>
              <a:rPr lang="en-US" dirty="0"/>
              <a:t> is a </a:t>
            </a:r>
            <a:r>
              <a:rPr lang="en-US" dirty="0">
                <a:solidFill>
                  <a:srgbClr val="FF3399"/>
                </a:solidFill>
              </a:rPr>
              <a:t>Redundant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Occurrence of expression E at P is </a:t>
            </a:r>
            <a:r>
              <a:rPr lang="en-US" b="1" dirty="0">
                <a:solidFill>
                  <a:srgbClr val="FF3399"/>
                </a:solidFill>
              </a:rPr>
              <a:t>redundant</a:t>
            </a:r>
            <a:r>
              <a:rPr lang="en-US" dirty="0"/>
              <a:t> if E is </a:t>
            </a:r>
            <a:r>
              <a:rPr lang="en-US" dirty="0">
                <a:solidFill>
                  <a:srgbClr val="0000FF"/>
                </a:solidFill>
              </a:rPr>
              <a:t>available</a:t>
            </a:r>
            <a:r>
              <a:rPr lang="en-US" dirty="0"/>
              <a:t> there:</a:t>
            </a:r>
          </a:p>
          <a:p>
            <a:pPr lvl="1"/>
            <a:r>
              <a:rPr lang="en-US" dirty="0"/>
              <a:t>E is evaluated along every path to P, with no operands redefined since.</a:t>
            </a:r>
          </a:p>
          <a:p>
            <a:r>
              <a:rPr lang="en-US" dirty="0"/>
              <a:t>Redundant expression can be eliminated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1293" y="19722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0693" y="19722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2893" y="3267670"/>
            <a:ext cx="183896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646076" y="2361370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5055777" y="2392200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8125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Partially Redundant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Occurrence of expression E at P is </a:t>
            </a:r>
            <a:r>
              <a:rPr lang="en-US" b="1" dirty="0">
                <a:solidFill>
                  <a:srgbClr val="FF3399"/>
                </a:solidFill>
              </a:rPr>
              <a:t>partially redundant</a:t>
            </a:r>
            <a:r>
              <a:rPr lang="en-US" b="1" dirty="0"/>
              <a:t> </a:t>
            </a:r>
            <a:r>
              <a:rPr lang="en-US" dirty="0"/>
              <a:t>if E is </a:t>
            </a:r>
            <a:r>
              <a:rPr lang="en-US" dirty="0">
                <a:solidFill>
                  <a:srgbClr val="0000FF"/>
                </a:solidFill>
              </a:rPr>
              <a:t>partially available</a:t>
            </a:r>
            <a:r>
              <a:rPr lang="en-US" dirty="0"/>
              <a:t> there:</a:t>
            </a:r>
          </a:p>
          <a:p>
            <a:pPr lvl="1"/>
            <a:r>
              <a:rPr lang="en-US" dirty="0"/>
              <a:t>E is evaluated along </a:t>
            </a:r>
            <a:r>
              <a:rPr lang="en-US" dirty="0">
                <a:solidFill>
                  <a:srgbClr val="0000FF"/>
                </a:solidFill>
              </a:rPr>
              <a:t>at least one path </a:t>
            </a:r>
            <a:r>
              <a:rPr lang="en-US" dirty="0"/>
              <a:t>to P, with no operands redefined since.</a:t>
            </a:r>
          </a:p>
          <a:p>
            <a:r>
              <a:rPr lang="en-US" dirty="0"/>
              <a:t>Partially redundant expression </a:t>
            </a:r>
            <a:r>
              <a:rPr lang="en-US" dirty="0">
                <a:solidFill>
                  <a:srgbClr val="0000FF"/>
                </a:solidFill>
              </a:rPr>
              <a:t>can be eliminated </a:t>
            </a:r>
            <a:r>
              <a:rPr lang="en-US" dirty="0"/>
              <a:t>if we can </a:t>
            </a:r>
            <a:r>
              <a:rPr lang="en-US" dirty="0">
                <a:solidFill>
                  <a:srgbClr val="0000FF"/>
                </a:solidFill>
              </a:rPr>
              <a:t>insert computations </a:t>
            </a:r>
            <a:r>
              <a:rPr lang="en-US" dirty="0"/>
              <a:t>to make it </a:t>
            </a:r>
            <a:r>
              <a:rPr lang="en-US" dirty="0">
                <a:solidFill>
                  <a:srgbClr val="0000FF"/>
                </a:solidFill>
              </a:rPr>
              <a:t>fully redundant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1293" y="17436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0693" y="17436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2893" y="3039070"/>
            <a:ext cx="183896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646076" y="2132770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5055777" y="2163600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532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417638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Invariants are Partial Redundancies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05800" cy="47085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Loop invariant expression is partially redundant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As before, partially redundant computation can be eliminated if we insert computations to make it fully redundant.</a:t>
            </a:r>
          </a:p>
          <a:p>
            <a:r>
              <a:rPr lang="en-US" dirty="0"/>
              <a:t>Remaining copies can be eliminated through copy propagation or more complex analysis of partially redundant assignments.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30480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1752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…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8" idx="2"/>
            <a:endCxn id="7" idx="0"/>
          </p:cNvCxnSpPr>
          <p:nvPr/>
        </p:nvCxnSpPr>
        <p:spPr>
          <a:xfrm rot="5400000">
            <a:off x="3941119" y="2861965"/>
            <a:ext cx="37207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929559" y="4147641"/>
            <a:ext cx="37207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844800" y="28147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DA785C-DB1E-4F63-8676-C166F03E6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272" y="1524000"/>
            <a:ext cx="2276670" cy="292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Partial Redundancy Elimination (PRE)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The Method: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Insert Computations to make partially redundant expression(s) fully redundant.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Eliminate redundant expression(s).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Issues [Outline of Lecture]: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What expression occurrences are candidates for elimination?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Where can we safely insert computations?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Where do we want to insert them?</a:t>
            </a:r>
          </a:p>
          <a:p>
            <a:pPr>
              <a:lnSpc>
                <a:spcPct val="150000"/>
              </a:lnSpc>
            </a:pPr>
            <a:r>
              <a:rPr lang="en-US" dirty="0"/>
              <a:t>For this lecture, we assume one expression of interest, </a:t>
            </a:r>
            <a:r>
              <a:rPr lang="en-US" dirty="0" err="1"/>
              <a:t>a+b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practice, with some restrictions, can do many expressions in parallel.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982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Occurrences Might Be Eliminated?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</a:t>
            </a:r>
            <a:r>
              <a:rPr lang="en-US" dirty="0">
                <a:solidFill>
                  <a:srgbClr val="0000FF"/>
                </a:solidFill>
              </a:rPr>
              <a:t>CSE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E is </a:t>
            </a:r>
            <a:r>
              <a:rPr lang="en-US" b="1" dirty="0">
                <a:solidFill>
                  <a:srgbClr val="0000FF"/>
                </a:solidFill>
              </a:rPr>
              <a:t>available</a:t>
            </a:r>
            <a:r>
              <a:rPr lang="en-US" b="1" dirty="0"/>
              <a:t> </a:t>
            </a:r>
            <a:r>
              <a:rPr lang="en-US" dirty="0"/>
              <a:t>at P if it is previously evaluated along </a:t>
            </a:r>
            <a:r>
              <a:rPr lang="en-US" b="1" dirty="0">
                <a:solidFill>
                  <a:srgbClr val="FF3399"/>
                </a:solidFill>
              </a:rPr>
              <a:t>every</a:t>
            </a:r>
            <a:r>
              <a:rPr lang="en-US" b="1" dirty="0"/>
              <a:t> </a:t>
            </a:r>
            <a:r>
              <a:rPr lang="en-US" dirty="0"/>
              <a:t>path to P, with no subsequent redefinitions of operands.</a:t>
            </a:r>
          </a:p>
          <a:p>
            <a:pPr lvl="1"/>
            <a:r>
              <a:rPr lang="en-US" dirty="0"/>
              <a:t>If so, we can eliminate computation at P.</a:t>
            </a:r>
          </a:p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dirty="0">
                <a:solidFill>
                  <a:srgbClr val="0000FF"/>
                </a:solidFill>
              </a:rPr>
              <a:t>PRE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E is </a:t>
            </a:r>
            <a:r>
              <a:rPr lang="en-US" b="1" dirty="0">
                <a:solidFill>
                  <a:srgbClr val="0000FF"/>
                </a:solidFill>
              </a:rPr>
              <a:t>partially available</a:t>
            </a:r>
            <a:r>
              <a:rPr lang="en-US" b="1" dirty="0"/>
              <a:t> </a:t>
            </a:r>
            <a:r>
              <a:rPr lang="en-US" dirty="0"/>
              <a:t>at P if it is previously evaluated along </a:t>
            </a:r>
            <a:r>
              <a:rPr lang="en-US" b="1" dirty="0">
                <a:solidFill>
                  <a:srgbClr val="FF3399"/>
                </a:solidFill>
              </a:rPr>
              <a:t>at least one</a:t>
            </a:r>
            <a:r>
              <a:rPr lang="en-US" b="1" dirty="0"/>
              <a:t> </a:t>
            </a:r>
            <a:r>
              <a:rPr lang="en-US" dirty="0"/>
              <a:t>path to P, with no subsequent redefinitions of operands.</a:t>
            </a:r>
          </a:p>
          <a:p>
            <a:pPr lvl="1"/>
            <a:r>
              <a:rPr lang="en-US" dirty="0"/>
              <a:t>If so, we might be able to eliminate computation at P, if we can insert computations to make it fully redundant.</a:t>
            </a:r>
          </a:p>
          <a:p>
            <a:pPr>
              <a:spcBef>
                <a:spcPts val="600"/>
              </a:spcBef>
            </a:pPr>
            <a:r>
              <a:rPr lang="en-US" dirty="0"/>
              <a:t>Occurrences of E where E is </a:t>
            </a:r>
            <a:r>
              <a:rPr lang="en-US" dirty="0">
                <a:solidFill>
                  <a:srgbClr val="0000FF"/>
                </a:solidFill>
              </a:rPr>
              <a:t>partially available </a:t>
            </a:r>
            <a:r>
              <a:rPr lang="en-US" dirty="0"/>
              <a:t>are candidates for elimination.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8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Goals: </a:t>
            </a:r>
          </a:p>
          <a:p>
            <a:pPr lvl="1"/>
            <a:r>
              <a:rPr lang="en-US" dirty="0"/>
              <a:t>Define a loop in graph-theoretic terms (control flow graph)</a:t>
            </a:r>
          </a:p>
          <a:p>
            <a:pPr lvl="1"/>
            <a:r>
              <a:rPr lang="en-US" dirty="0"/>
              <a:t>Not sensitive to input syntax</a:t>
            </a:r>
          </a:p>
          <a:p>
            <a:pPr lvl="1"/>
            <a:r>
              <a:rPr lang="en-US" dirty="0"/>
              <a:t>A uniform treatment for all loops: DO, while, </a:t>
            </a:r>
            <a:r>
              <a:rPr lang="en-US" dirty="0" err="1"/>
              <a:t>goto’s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Not every cycle is a “loop” from an optimization perspective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Intuitive properties of a loop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edges must form at least a cycle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218379"/>
            <a:ext cx="990600" cy="165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5017EE8-5274-4F40-BB08-C56004A26B1F}"/>
              </a:ext>
            </a:extLst>
          </p:cNvPr>
          <p:cNvSpPr/>
          <p:nvPr/>
        </p:nvSpPr>
        <p:spPr>
          <a:xfrm rot="3641767">
            <a:off x="3151100" y="3953153"/>
            <a:ext cx="1524000" cy="6558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76219-21A9-48F1-A4A0-7CBF3C09070A}"/>
              </a:ext>
            </a:extLst>
          </p:cNvPr>
          <p:cNvSpPr txBox="1"/>
          <p:nvPr/>
        </p:nvSpPr>
        <p:spPr>
          <a:xfrm>
            <a:off x="2362200" y="3962400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this a loop?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86A3C5-7214-43EC-981A-3BC427C455E8}"/>
              </a:ext>
            </a:extLst>
          </p:cNvPr>
          <p:cNvSpPr/>
          <p:nvPr/>
        </p:nvSpPr>
        <p:spPr>
          <a:xfrm rot="5400000">
            <a:off x="3650895" y="4205993"/>
            <a:ext cx="990599" cy="6558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9B105A-0C2E-42B0-9CCD-49072366494A}"/>
              </a:ext>
            </a:extLst>
          </p:cNvPr>
          <p:cNvSpPr txBox="1"/>
          <p:nvPr/>
        </p:nvSpPr>
        <p:spPr>
          <a:xfrm>
            <a:off x="4713199" y="3982454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this a loop?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Partially Available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287963"/>
          </a:xfrm>
        </p:spPr>
        <p:txBody>
          <a:bodyPr>
            <a:normAutofit/>
          </a:bodyPr>
          <a:lstStyle/>
          <a:p>
            <a:r>
              <a:rPr lang="en-US" sz="2400" b="1" dirty="0"/>
              <a:t>Forward flow problem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Lattice</a:t>
            </a:r>
            <a:r>
              <a:rPr lang="en-US" sz="1600" b="1" dirty="0"/>
              <a:t> = { 0, 1 }, </a:t>
            </a:r>
            <a:r>
              <a:rPr lang="en-US" sz="1600" b="1" dirty="0">
                <a:solidFill>
                  <a:srgbClr val="0000FF"/>
                </a:solidFill>
              </a:rPr>
              <a:t>meet</a:t>
            </a:r>
            <a:r>
              <a:rPr lang="en-US" sz="1600" b="1" dirty="0"/>
              <a:t> is </a:t>
            </a:r>
            <a:r>
              <a:rPr lang="en-US" sz="1600" b="1" dirty="0">
                <a:solidFill>
                  <a:srgbClr val="FF3399"/>
                </a:solidFill>
              </a:rPr>
              <a:t>union</a:t>
            </a:r>
            <a:r>
              <a:rPr lang="en-US" sz="1600" b="1" dirty="0"/>
              <a:t> (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b="1" dirty="0"/>
              <a:t>), </a:t>
            </a:r>
            <a:r>
              <a:rPr lang="en-US" sz="1600" b="1" dirty="0">
                <a:solidFill>
                  <a:srgbClr val="0000FF"/>
                </a:solidFill>
              </a:rPr>
              <a:t>Top </a:t>
            </a:r>
            <a:r>
              <a:rPr lang="en-US" sz="1600" b="1" dirty="0"/>
              <a:t>= 0 (not PAVAIL), </a:t>
            </a:r>
            <a:r>
              <a:rPr lang="en-US" sz="1600" b="1" dirty="0">
                <a:solidFill>
                  <a:srgbClr val="0000FF"/>
                </a:solidFill>
              </a:rPr>
              <a:t>entry</a:t>
            </a:r>
            <a:r>
              <a:rPr lang="en-US" sz="1600" b="1" dirty="0"/>
              <a:t> = 0</a:t>
            </a:r>
          </a:p>
          <a:p>
            <a:pPr lvl="2">
              <a:lnSpc>
                <a:spcPct val="200000"/>
              </a:lnSpc>
            </a:pPr>
            <a:r>
              <a:rPr lang="en-US" dirty="0"/>
              <a:t>PAVOUT[</a:t>
            </a:r>
            <a:r>
              <a:rPr lang="en-US" dirty="0" err="1"/>
              <a:t>i</a:t>
            </a:r>
            <a:r>
              <a:rPr lang="en-US" dirty="0"/>
              <a:t>] = (PAVIN[</a:t>
            </a:r>
            <a:r>
              <a:rPr lang="en-US" dirty="0" err="1"/>
              <a:t>i</a:t>
            </a:r>
            <a:r>
              <a:rPr lang="en-US" dirty="0"/>
              <a:t>] – KILL[</a:t>
            </a:r>
            <a:r>
              <a:rPr lang="en-US" dirty="0" err="1"/>
              <a:t>i</a:t>
            </a:r>
            <a:r>
              <a:rPr lang="en-US" dirty="0"/>
              <a:t>]) </a:t>
            </a:r>
            <a:r>
              <a:rPr lang="en-US" dirty="0">
                <a:sym typeface="Symbol"/>
              </a:rPr>
              <a:t> AVLOC[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</a:t>
            </a:r>
          </a:p>
          <a:p>
            <a:pPr lvl="2">
              <a:lnSpc>
                <a:spcPct val="200000"/>
              </a:lnSpc>
            </a:pPr>
            <a:r>
              <a:rPr lang="en-US" dirty="0">
                <a:sym typeface="Symbol"/>
              </a:rPr>
              <a:t>PAVIN[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=</a:t>
            </a:r>
          </a:p>
          <a:p>
            <a:pPr>
              <a:lnSpc>
                <a:spcPct val="200000"/>
              </a:lnSpc>
            </a:pPr>
            <a:r>
              <a:rPr lang="en-US" sz="2400" b="1" dirty="0"/>
              <a:t>For a block: </a:t>
            </a:r>
            <a:r>
              <a:rPr lang="en-US" sz="2400" dirty="0"/>
              <a:t>Expression is </a:t>
            </a:r>
            <a:r>
              <a:rPr lang="en-US" sz="2400" b="1" dirty="0">
                <a:solidFill>
                  <a:srgbClr val="0000FF"/>
                </a:solidFill>
              </a:rPr>
              <a:t>locally available</a:t>
            </a:r>
            <a:r>
              <a:rPr lang="en-US" sz="2400" b="1" dirty="0"/>
              <a:t> (</a:t>
            </a:r>
            <a:r>
              <a:rPr lang="en-US" sz="2400" b="1" dirty="0">
                <a:solidFill>
                  <a:srgbClr val="0000FF"/>
                </a:solidFill>
              </a:rPr>
              <a:t>AVLOC</a:t>
            </a:r>
            <a:r>
              <a:rPr lang="en-US" sz="2400" b="1" dirty="0"/>
              <a:t>) </a:t>
            </a:r>
            <a:r>
              <a:rPr lang="en-US" sz="2400" dirty="0"/>
              <a:t> downwards exposed; Expression is killed (</a:t>
            </a:r>
            <a:r>
              <a:rPr lang="en-US" sz="2400" b="1" dirty="0">
                <a:solidFill>
                  <a:srgbClr val="0000FF"/>
                </a:solidFill>
              </a:rPr>
              <a:t>KILL</a:t>
            </a:r>
            <a:r>
              <a:rPr lang="en-US" sz="2400" b="1" dirty="0"/>
              <a:t>) </a:t>
            </a:r>
            <a:r>
              <a:rPr lang="en-US" sz="2400" dirty="0"/>
              <a:t>if any assignments to operands</a:t>
            </a:r>
            <a:r>
              <a:rPr lang="en-US" sz="2400" b="1" dirty="0"/>
              <a:t>.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80931" y="2209800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381553" y="2403396"/>
            <a:ext cx="231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5044" y="2784396"/>
            <a:ext cx="2574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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PAVOUT[p]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931" y="3089196"/>
            <a:ext cx="8885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p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preds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556693" y="4971654"/>
            <a:ext cx="1701107" cy="1657746"/>
            <a:chOff x="3480493" y="4267200"/>
            <a:chExt cx="1701107" cy="1657746"/>
          </a:xfrm>
        </p:grpSpPr>
        <p:sp>
          <p:nvSpPr>
            <p:cNvPr id="11" name="TextBox 10"/>
            <p:cNvSpPr txBox="1"/>
            <p:nvPr/>
          </p:nvSpPr>
          <p:spPr>
            <a:xfrm>
              <a:off x="34804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>
              <a:endCxn id="11" idx="0"/>
            </p:cNvCxnSpPr>
            <p:nvPr/>
          </p:nvCxnSpPr>
          <p:spPr>
            <a:xfrm rot="5400000">
              <a:off x="4145808" y="4452440"/>
              <a:ext cx="371275" cy="7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41334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194493" y="4971655"/>
            <a:ext cx="1701107" cy="1657745"/>
            <a:chOff x="1423093" y="4267201"/>
            <a:chExt cx="1701107" cy="1657745"/>
          </a:xfrm>
        </p:grpSpPr>
        <p:sp>
          <p:nvSpPr>
            <p:cNvPr id="14" name="TextBox 13"/>
            <p:cNvSpPr txBox="1"/>
            <p:nvPr/>
          </p:nvSpPr>
          <p:spPr>
            <a:xfrm>
              <a:off x="14230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    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" name="Straight Arrow Connector 14"/>
            <p:cNvCxnSpPr>
              <a:endCxn id="14" idx="0"/>
            </p:cNvCxnSpPr>
            <p:nvPr/>
          </p:nvCxnSpPr>
          <p:spPr>
            <a:xfrm rot="5400000">
              <a:off x="2088413" y="4452435"/>
              <a:ext cx="371276" cy="80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20760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019800" y="4971654"/>
            <a:ext cx="1701107" cy="1657746"/>
            <a:chOff x="5537893" y="4267200"/>
            <a:chExt cx="1701107" cy="1657746"/>
          </a:xfrm>
        </p:grpSpPr>
        <p:sp>
          <p:nvSpPr>
            <p:cNvPr id="17" name="TextBox 16"/>
            <p:cNvSpPr txBox="1"/>
            <p:nvPr/>
          </p:nvSpPr>
          <p:spPr>
            <a:xfrm>
              <a:off x="55378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       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8" name="Straight Arrow Connector 17"/>
            <p:cNvCxnSpPr>
              <a:endCxn id="17" idx="0"/>
            </p:cNvCxnSpPr>
            <p:nvPr/>
          </p:nvCxnSpPr>
          <p:spPr>
            <a:xfrm rot="5400000">
              <a:off x="6203211" y="4452436"/>
              <a:ext cx="371276" cy="8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61908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3051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Availability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For expression </a:t>
            </a:r>
            <a:r>
              <a:rPr lang="en-US" b="1" dirty="0" err="1"/>
              <a:t>a+b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Occurrence in loop is partially redundant.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1752600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996625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4292025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</p:spTree>
    <p:extLst>
      <p:ext uri="{BB962C8B-B14F-4D97-AF65-F5344CB8AC3E}">
        <p14:creationId xmlns:p14="http://schemas.microsoft.com/office/powerpoint/2010/main" val="7005036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Can We Insert Computations?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Safety</a:t>
            </a:r>
            <a:r>
              <a:rPr lang="en-US" b="1" dirty="0"/>
              <a:t>: never introduce a new expression along any path.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lvl="1"/>
            <a:r>
              <a:rPr lang="en-US" dirty="0"/>
              <a:t>Insertion could introduce exception, change program behavior.</a:t>
            </a:r>
          </a:p>
          <a:p>
            <a:pPr lvl="1"/>
            <a:r>
              <a:rPr lang="en-US" dirty="0"/>
              <a:t>If we can add a new basic block, can insert safely in most cases.</a:t>
            </a:r>
          </a:p>
          <a:p>
            <a:pPr lvl="1"/>
            <a:r>
              <a:rPr lang="en-US" dirty="0"/>
              <a:t>Solution: insert expression only where it is </a:t>
            </a:r>
            <a:r>
              <a:rPr lang="en-US" b="1" dirty="0">
                <a:solidFill>
                  <a:srgbClr val="FF3399"/>
                </a:solidFill>
              </a:rPr>
              <a:t>anticipated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never increase the # of computations on any path.</a:t>
            </a:r>
          </a:p>
          <a:p>
            <a:pPr lvl="1"/>
            <a:r>
              <a:rPr lang="en-US" dirty="0"/>
              <a:t>Under simple model, guarantees program won’t get worse.</a:t>
            </a:r>
          </a:p>
          <a:p>
            <a:pPr lvl="1"/>
            <a:r>
              <a:rPr lang="en-US" dirty="0"/>
              <a:t>Reality: might increase register lifetimes, add copies, lose.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1706939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1706939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002339"/>
            <a:ext cx="183896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061183" y="2096039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470884" y="2126869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91202" y="3011269"/>
            <a:ext cx="183896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8" idx="2"/>
            <a:endCxn id="12" idx="0"/>
          </p:cNvCxnSpPr>
          <p:nvPr/>
        </p:nvCxnSpPr>
        <p:spPr>
          <a:xfrm rot="16200000" flipH="1">
            <a:off x="5838019" y="2138603"/>
            <a:ext cx="381000" cy="136433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8609C13-79E9-48D9-97CF-A5CEAFB3A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353" y="1983937"/>
            <a:ext cx="1116000" cy="41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"/>
            <a:ext cx="8229600" cy="1143000"/>
          </a:xfrm>
        </p:spPr>
        <p:txBody>
          <a:bodyPr/>
          <a:lstStyle/>
          <a:p>
            <a:r>
              <a:rPr lang="en-US" dirty="0"/>
              <a:t>Finding Anticipated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94183"/>
            <a:ext cx="8229600" cy="4525963"/>
          </a:xfrm>
        </p:spPr>
        <p:txBody>
          <a:bodyPr/>
          <a:lstStyle/>
          <a:p>
            <a:r>
              <a:rPr lang="en-US" sz="2400" b="1" dirty="0">
                <a:solidFill>
                  <a:srgbClr val="FF3399"/>
                </a:solidFill>
              </a:rPr>
              <a:t>Backward</a:t>
            </a:r>
            <a:r>
              <a:rPr lang="en-US" sz="2400" b="1" dirty="0"/>
              <a:t> flow problem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Lattice</a:t>
            </a:r>
            <a:r>
              <a:rPr lang="en-US" sz="1600" b="1" dirty="0"/>
              <a:t> = { 0, 1 }, </a:t>
            </a:r>
            <a:r>
              <a:rPr lang="en-US" sz="1600" b="1" dirty="0">
                <a:solidFill>
                  <a:srgbClr val="0000FF"/>
                </a:solidFill>
              </a:rPr>
              <a:t>meet</a:t>
            </a:r>
            <a:r>
              <a:rPr lang="en-US" sz="1600" b="1" dirty="0"/>
              <a:t> is </a:t>
            </a:r>
            <a:r>
              <a:rPr lang="en-US" sz="1600" b="1" dirty="0">
                <a:solidFill>
                  <a:srgbClr val="FF3399"/>
                </a:solidFill>
              </a:rPr>
              <a:t>intersection</a:t>
            </a:r>
            <a:r>
              <a:rPr lang="en-US" sz="1600" b="1" dirty="0"/>
              <a:t> (</a:t>
            </a:r>
            <a:r>
              <a:rPr lang="en-US" sz="1600" b="1" dirty="0">
                <a:sym typeface="Symbol"/>
              </a:rPr>
              <a:t></a:t>
            </a:r>
            <a:r>
              <a:rPr lang="en-US" sz="1600" b="1" dirty="0"/>
              <a:t>), </a:t>
            </a:r>
            <a:r>
              <a:rPr lang="en-US" sz="1600" b="1" dirty="0">
                <a:solidFill>
                  <a:srgbClr val="0000FF"/>
                </a:solidFill>
              </a:rPr>
              <a:t>top</a:t>
            </a:r>
            <a:r>
              <a:rPr lang="en-US" sz="1600" b="1" dirty="0"/>
              <a:t> = 1 (ANT), </a:t>
            </a:r>
            <a:r>
              <a:rPr lang="en-US" sz="1600" b="1" dirty="0">
                <a:solidFill>
                  <a:srgbClr val="0000FF"/>
                </a:solidFill>
              </a:rPr>
              <a:t>exit</a:t>
            </a:r>
            <a:r>
              <a:rPr lang="en-US" sz="1600" b="1" dirty="0"/>
              <a:t> = 0</a:t>
            </a:r>
          </a:p>
          <a:p>
            <a:pPr lvl="2">
              <a:lnSpc>
                <a:spcPct val="200000"/>
              </a:lnSpc>
            </a:pPr>
            <a:r>
              <a:rPr lang="en-US" dirty="0"/>
              <a:t>ANTIN[</a:t>
            </a:r>
            <a:r>
              <a:rPr lang="en-US" dirty="0" err="1"/>
              <a:t>i</a:t>
            </a:r>
            <a:r>
              <a:rPr lang="en-US" dirty="0"/>
              <a:t>] = ANTLOC[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 (ANTOUT[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- KIL</a:t>
            </a:r>
            <a:r>
              <a:rPr lang="en-US" dirty="0"/>
              <a:t>L[</a:t>
            </a:r>
            <a:r>
              <a:rPr lang="en-US" dirty="0" err="1"/>
              <a:t>i</a:t>
            </a:r>
            <a:r>
              <a:rPr lang="en-US" dirty="0"/>
              <a:t>]) </a:t>
            </a:r>
            <a:endParaRPr lang="en-US" dirty="0">
              <a:sym typeface="Symbol"/>
            </a:endParaRPr>
          </a:p>
          <a:p>
            <a:pPr lvl="2">
              <a:lnSpc>
                <a:spcPct val="200000"/>
              </a:lnSpc>
            </a:pPr>
            <a:r>
              <a:rPr lang="en-US" dirty="0">
                <a:sym typeface="Symbol"/>
              </a:rPr>
              <a:t>ANTOUT[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=</a:t>
            </a:r>
            <a:endParaRPr lang="en-US" dirty="0"/>
          </a:p>
          <a:p>
            <a:pPr lvl="1"/>
            <a:endParaRPr lang="en-US" sz="1600" b="1" dirty="0"/>
          </a:p>
          <a:p>
            <a:r>
              <a:rPr lang="en-US" sz="2400" b="1" dirty="0"/>
              <a:t>For a block: </a:t>
            </a:r>
            <a:r>
              <a:rPr lang="en-US" sz="2400" dirty="0"/>
              <a:t>Expression </a:t>
            </a:r>
            <a:r>
              <a:rPr lang="en-US" sz="2400" b="1" dirty="0">
                <a:solidFill>
                  <a:srgbClr val="0000FF"/>
                </a:solidFill>
              </a:rPr>
              <a:t>locally anticipated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00FF"/>
                </a:solidFill>
              </a:rPr>
              <a:t>ANTLOC</a:t>
            </a:r>
            <a:r>
              <a:rPr lang="en-US" sz="2400" dirty="0"/>
              <a:t>) if upwards exposed.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331075"/>
            <a:ext cx="2133600" cy="365125"/>
          </a:xfrm>
        </p:spPr>
        <p:txBody>
          <a:bodyPr/>
          <a:lstStyle/>
          <a:p>
            <a:r>
              <a:rPr lang="en-US"/>
              <a:t>Todd C. Mowry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331075"/>
            <a:ext cx="2895600" cy="365125"/>
          </a:xfrm>
        </p:spPr>
        <p:txBody>
          <a:bodyPr/>
          <a:lstStyle/>
          <a:p>
            <a:r>
              <a:rPr lang="en-US"/>
              <a:t>15-745: Partial Redundancy Elim.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33107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58008" y="2668994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658630" y="2862590"/>
            <a:ext cx="2180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22121" y="3243590"/>
            <a:ext cx="2373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ANTIN[s]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008" y="35483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556693" y="4648200"/>
            <a:ext cx="1701107" cy="1657746"/>
            <a:chOff x="3480493" y="4267200"/>
            <a:chExt cx="1701107" cy="1657746"/>
          </a:xfrm>
        </p:grpSpPr>
        <p:sp>
          <p:nvSpPr>
            <p:cNvPr id="12" name="TextBox 11"/>
            <p:cNvSpPr txBox="1"/>
            <p:nvPr/>
          </p:nvSpPr>
          <p:spPr>
            <a:xfrm>
              <a:off x="34804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3" name="Straight Arrow Connector 12"/>
            <p:cNvCxnSpPr>
              <a:endCxn id="12" idx="0"/>
            </p:cNvCxnSpPr>
            <p:nvPr/>
          </p:nvCxnSpPr>
          <p:spPr>
            <a:xfrm rot="5400000">
              <a:off x="4145808" y="4452440"/>
              <a:ext cx="371275" cy="7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41334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94493" y="4648201"/>
            <a:ext cx="1701107" cy="1657745"/>
            <a:chOff x="1423093" y="4267201"/>
            <a:chExt cx="1701107" cy="1657745"/>
          </a:xfrm>
        </p:grpSpPr>
        <p:sp>
          <p:nvSpPr>
            <p:cNvPr id="16" name="TextBox 15"/>
            <p:cNvSpPr txBox="1"/>
            <p:nvPr/>
          </p:nvSpPr>
          <p:spPr>
            <a:xfrm>
              <a:off x="14230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    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7" name="Straight Arrow Connector 16"/>
            <p:cNvCxnSpPr>
              <a:endCxn id="16" idx="0"/>
            </p:cNvCxnSpPr>
            <p:nvPr/>
          </p:nvCxnSpPr>
          <p:spPr>
            <a:xfrm rot="5400000">
              <a:off x="2088413" y="4452435"/>
              <a:ext cx="371276" cy="80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20760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019800" y="4648200"/>
            <a:ext cx="1701107" cy="1657746"/>
            <a:chOff x="5537893" y="4267200"/>
            <a:chExt cx="1701107" cy="1657746"/>
          </a:xfrm>
        </p:grpSpPr>
        <p:sp>
          <p:nvSpPr>
            <p:cNvPr id="20" name="TextBox 19"/>
            <p:cNvSpPr txBox="1"/>
            <p:nvPr/>
          </p:nvSpPr>
          <p:spPr>
            <a:xfrm>
              <a:off x="55378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       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1" name="Straight Arrow Connector 20"/>
            <p:cNvCxnSpPr>
              <a:endCxn id="20" idx="0"/>
            </p:cNvCxnSpPr>
            <p:nvPr/>
          </p:nvCxnSpPr>
          <p:spPr>
            <a:xfrm rot="5400000">
              <a:off x="6203211" y="4452436"/>
              <a:ext cx="371276" cy="8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61908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96333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5" y="41384"/>
            <a:ext cx="8229600" cy="1143000"/>
          </a:xfrm>
        </p:spPr>
        <p:txBody>
          <a:bodyPr/>
          <a:lstStyle/>
          <a:p>
            <a:r>
              <a:rPr lang="en-US" dirty="0"/>
              <a:t>Anticipation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4384"/>
            <a:ext cx="8252905" cy="494177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For expression </a:t>
            </a:r>
            <a:r>
              <a:rPr lang="en-US" b="1" dirty="0" err="1"/>
              <a:t>a+b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Expression is anticipated at end of first block.</a:t>
            </a:r>
          </a:p>
          <a:p>
            <a:r>
              <a:rPr lang="en-US" b="1" dirty="0"/>
              <a:t>Computation may be safely inserted there.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1752600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996625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4292025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</p:spTree>
    <p:extLst>
      <p:ext uri="{BB962C8B-B14F-4D97-AF65-F5344CB8AC3E}">
        <p14:creationId xmlns:p14="http://schemas.microsoft.com/office/powerpoint/2010/main" val="2321194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We Want to Insert Computations?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Morel-</a:t>
            </a:r>
            <a:r>
              <a:rPr lang="en-US" b="1" dirty="0" err="1"/>
              <a:t>Renvoise</a:t>
            </a:r>
            <a:r>
              <a:rPr lang="en-US" b="1" dirty="0"/>
              <a:t> and variants: “</a:t>
            </a:r>
            <a:r>
              <a:rPr lang="en-US" b="1" dirty="0">
                <a:solidFill>
                  <a:srgbClr val="FF3399"/>
                </a:solidFill>
              </a:rPr>
              <a:t>Placement Possible</a:t>
            </a:r>
            <a:r>
              <a:rPr lang="en-US" b="1" dirty="0"/>
              <a:t>” </a:t>
            </a:r>
          </a:p>
          <a:p>
            <a:pPr lvl="1"/>
            <a:r>
              <a:rPr lang="en-US" dirty="0"/>
              <a:t>Dataflow analysis shows where to insert: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PPIN</a:t>
            </a:r>
            <a:r>
              <a:rPr lang="en-US" dirty="0"/>
              <a:t> = “Placement possible at entry of block or before.”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PPOUT</a:t>
            </a:r>
            <a:r>
              <a:rPr lang="en-US" dirty="0"/>
              <a:t> = “Placement possible at exit of block or before.”</a:t>
            </a:r>
          </a:p>
          <a:p>
            <a:pPr lvl="1"/>
            <a:r>
              <a:rPr lang="en-US" dirty="0"/>
              <a:t>Insert at </a:t>
            </a:r>
            <a:r>
              <a:rPr lang="en-US" dirty="0">
                <a:solidFill>
                  <a:srgbClr val="0000FF"/>
                </a:solidFill>
              </a:rPr>
              <a:t>earliest place where PP = 1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Only place at end of blocks,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PPIN</a:t>
            </a:r>
            <a:r>
              <a:rPr lang="en-US" dirty="0"/>
              <a:t> really means “</a:t>
            </a:r>
            <a:r>
              <a:rPr lang="en-US" dirty="0">
                <a:solidFill>
                  <a:srgbClr val="FF3399"/>
                </a:solidFill>
              </a:rPr>
              <a:t>Placement possible or not necessary </a:t>
            </a:r>
            <a:r>
              <a:rPr lang="en-US" dirty="0"/>
              <a:t>in each predecessor block.”</a:t>
            </a:r>
          </a:p>
          <a:p>
            <a:pPr lvl="1"/>
            <a:r>
              <a:rPr lang="en-US" dirty="0"/>
              <a:t>Don’t need to insert where expression is already available.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INSERT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>
                <a:solidFill>
                  <a:srgbClr val="FF3399"/>
                </a:solidFill>
              </a:rPr>
              <a:t>PPOUT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(</a:t>
            </a:r>
            <a:r>
              <a:rPr lang="en-US" sz="2000" dirty="0">
                <a:sym typeface="Symbol"/>
              </a:rPr>
              <a:t></a:t>
            </a:r>
            <a:r>
              <a:rPr lang="en-US" sz="1800" dirty="0">
                <a:solidFill>
                  <a:srgbClr val="FF3399"/>
                </a:solidFill>
                <a:sym typeface="Symbol"/>
              </a:rPr>
              <a:t>PPIN</a:t>
            </a:r>
            <a:r>
              <a:rPr lang="en-US" sz="1800" dirty="0">
                <a:sym typeface="Symbol"/>
              </a:rPr>
              <a:t>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 </a:t>
            </a:r>
            <a:r>
              <a:rPr lang="en-US" sz="1800" b="1" dirty="0">
                <a:sym typeface="Symbol"/>
              </a:rPr>
              <a:t></a:t>
            </a:r>
            <a:r>
              <a:rPr lang="en-US" sz="1800" dirty="0">
                <a:sym typeface="Symbol"/>
              </a:rPr>
              <a:t> KILL[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])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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AVOUT</a:t>
            </a:r>
            <a:r>
              <a:rPr lang="en-US" sz="1800" dirty="0">
                <a:sym typeface="Symbol"/>
              </a:rPr>
              <a:t>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Remove (upwards-exposed) computations where PPIN=1.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DELETE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>
                <a:solidFill>
                  <a:srgbClr val="FF3399"/>
                </a:solidFill>
              </a:rPr>
              <a:t>PPIN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ANTLOC[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973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Do We Want to Insert?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</p:spTree>
    <p:extLst>
      <p:ext uri="{BB962C8B-B14F-4D97-AF65-F5344CB8AC3E}">
        <p14:creationId xmlns:p14="http://schemas.microsoft.com/office/powerpoint/2010/main" val="37176483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PPOUT</a:t>
            </a:r>
            <a:r>
              <a:rPr lang="en-US" b="1" dirty="0"/>
              <a:t>: we want to place at output of this block only if</a:t>
            </a:r>
          </a:p>
          <a:p>
            <a:pPr lvl="1"/>
            <a:r>
              <a:rPr lang="en-US" dirty="0"/>
              <a:t>we want to place at </a:t>
            </a:r>
            <a:r>
              <a:rPr lang="en-US" dirty="0">
                <a:solidFill>
                  <a:srgbClr val="0000FF"/>
                </a:solidFill>
              </a:rPr>
              <a:t>entry of all successors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PPIN</a:t>
            </a:r>
            <a:r>
              <a:rPr lang="en-US" b="1" dirty="0"/>
              <a:t>: we want to place at input of this block only if (all of):</a:t>
            </a:r>
          </a:p>
          <a:p>
            <a:pPr lvl="1"/>
            <a:r>
              <a:rPr lang="en-US" dirty="0"/>
              <a:t>we have a local computation to place, or a placement at the end of this block which we can move up</a:t>
            </a:r>
          </a:p>
          <a:p>
            <a:pPr lvl="1"/>
            <a:r>
              <a:rPr lang="en-US" dirty="0"/>
              <a:t>we want to move computation to </a:t>
            </a:r>
            <a:r>
              <a:rPr lang="en-US" dirty="0">
                <a:solidFill>
                  <a:srgbClr val="0000FF"/>
                </a:solidFill>
              </a:rPr>
              <a:t>output of all predecessors </a:t>
            </a:r>
            <a:r>
              <a:rPr lang="en-US" dirty="0"/>
              <a:t>where expression is not already available (don’t insert at input)</a:t>
            </a:r>
          </a:p>
          <a:p>
            <a:pPr lvl="1"/>
            <a:r>
              <a:rPr lang="en-US" dirty="0"/>
              <a:t>we can </a:t>
            </a:r>
            <a:r>
              <a:rPr lang="en-US" dirty="0">
                <a:solidFill>
                  <a:srgbClr val="0000FF"/>
                </a:solidFill>
              </a:rPr>
              <a:t>gain something </a:t>
            </a:r>
            <a:r>
              <a:rPr lang="en-US" dirty="0"/>
              <a:t>by placing it here (</a:t>
            </a:r>
            <a:r>
              <a:rPr lang="en-US" dirty="0">
                <a:solidFill>
                  <a:srgbClr val="0000FF"/>
                </a:solidFill>
              </a:rPr>
              <a:t>PAVIN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Forward or Backward? 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FF3399"/>
                </a:solidFill>
              </a:rPr>
              <a:t>BOTH!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Problem is </a:t>
            </a:r>
            <a:r>
              <a:rPr lang="en-US" b="1" i="1" dirty="0">
                <a:solidFill>
                  <a:srgbClr val="FF3399"/>
                </a:solidFill>
              </a:rPr>
              <a:t>bidirectional</a:t>
            </a:r>
            <a:r>
              <a:rPr lang="en-US" b="1" dirty="0"/>
              <a:t>, but lattice {0, 1} is finite, so</a:t>
            </a:r>
          </a:p>
          <a:p>
            <a:pPr lvl="1"/>
            <a:r>
              <a:rPr lang="en-US" dirty="0"/>
              <a:t>as long as transfer functions are </a:t>
            </a:r>
            <a:r>
              <a:rPr lang="en-US" dirty="0">
                <a:solidFill>
                  <a:srgbClr val="0000FF"/>
                </a:solidFill>
              </a:rPr>
              <a:t>monotone</a:t>
            </a:r>
            <a:r>
              <a:rPr lang="en-US" dirty="0"/>
              <a:t>, it converges.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9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60692"/>
            <a:ext cx="8229600" cy="1143000"/>
          </a:xfrm>
        </p:spPr>
        <p:txBody>
          <a:bodyPr/>
          <a:lstStyle/>
          <a:p>
            <a:r>
              <a:rPr lang="en-US" dirty="0"/>
              <a:t>Computing “Placement Possible”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>
                <a:solidFill>
                  <a:srgbClr val="0000FF"/>
                </a:solidFill>
              </a:rPr>
              <a:t>PPOUT</a:t>
            </a:r>
            <a:r>
              <a:rPr lang="en-US" sz="3100" b="1" dirty="0"/>
              <a:t>: we want to place at output of this block only if</a:t>
            </a:r>
          </a:p>
          <a:p>
            <a:pPr lvl="1"/>
            <a:r>
              <a:rPr lang="en-US" dirty="0"/>
              <a:t>we want to place at entry of all successors</a:t>
            </a:r>
          </a:p>
          <a:p>
            <a:pPr lvl="2">
              <a:lnSpc>
                <a:spcPct val="200000"/>
              </a:lnSpc>
            </a:pPr>
            <a:r>
              <a:rPr lang="en-US" sz="3100" dirty="0">
                <a:solidFill>
                  <a:srgbClr val="FF3399"/>
                </a:solidFill>
              </a:rPr>
              <a:t>PPOUT</a:t>
            </a:r>
            <a:r>
              <a:rPr lang="en-US" sz="3100" dirty="0"/>
              <a:t>[</a:t>
            </a:r>
            <a:r>
              <a:rPr lang="en-US" sz="3100" dirty="0" err="1"/>
              <a:t>i</a:t>
            </a:r>
            <a:r>
              <a:rPr lang="en-US" sz="3100" dirty="0"/>
              <a:t>] = </a:t>
            </a:r>
          </a:p>
          <a:p>
            <a:pPr lvl="1"/>
            <a:endParaRPr lang="en-US" dirty="0"/>
          </a:p>
          <a:p>
            <a:r>
              <a:rPr lang="en-US" sz="2800" b="1" dirty="0">
                <a:solidFill>
                  <a:srgbClr val="0000FF"/>
                </a:solidFill>
              </a:rPr>
              <a:t>PPIN</a:t>
            </a:r>
            <a:r>
              <a:rPr lang="en-US" sz="2800" b="1" dirty="0"/>
              <a:t>: we want to place at start of this block only if (all of):</a:t>
            </a:r>
          </a:p>
          <a:p>
            <a:pPr lvl="1"/>
            <a:r>
              <a:rPr lang="en-US" dirty="0"/>
              <a:t>we have a local computation to place, or a placement at the end of this block which we can move up</a:t>
            </a:r>
          </a:p>
          <a:p>
            <a:pPr lvl="1"/>
            <a:r>
              <a:rPr lang="en-US" dirty="0"/>
              <a:t>we want to move computation to output of all predecessors where expression is not already available (don’t insert at input)</a:t>
            </a:r>
          </a:p>
          <a:p>
            <a:pPr lvl="1"/>
            <a:r>
              <a:rPr lang="en-US" dirty="0"/>
              <a:t>we gain something by moving it up (PAVIN heuristic)</a:t>
            </a:r>
          </a:p>
          <a:p>
            <a:pPr lvl="1"/>
            <a:endParaRPr lang="en-US" dirty="0"/>
          </a:p>
          <a:p>
            <a:pPr lvl="2">
              <a:lnSpc>
                <a:spcPct val="250000"/>
              </a:lnSpc>
            </a:pPr>
            <a:r>
              <a:rPr lang="en-US" sz="2800" dirty="0">
                <a:solidFill>
                  <a:srgbClr val="FF3399"/>
                </a:solidFill>
              </a:rPr>
              <a:t>PPIN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 =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11621" y="1754594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612243" y="1948190"/>
            <a:ext cx="231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75734" y="2329190"/>
            <a:ext cx="2420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PPIN[s]  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2621" y="26339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22047" y="4870530"/>
            <a:ext cx="7761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ym typeface="Symbol"/>
              </a:rPr>
              <a:t></a:t>
            </a:r>
            <a:endParaRPr lang="en-US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4531581" y="5144790"/>
            <a:ext cx="2783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0                   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31647" y="5373390"/>
            <a:ext cx="4288353" cy="11798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([ANTLOC[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 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dirty="0">
                <a:latin typeface="Calibri"/>
                <a:sym typeface="Symbol"/>
              </a:rPr>
              <a:t> (PPOUT[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 – KILL[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])]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 </a:t>
            </a:r>
            <a:r>
              <a:rPr lang="en-US" sz="1600" b="1" dirty="0">
                <a:sym typeface="Symbol"/>
              </a:rPr>
              <a:t></a:t>
            </a:r>
            <a:r>
              <a:rPr lang="en-US" sz="1600" dirty="0">
                <a:latin typeface="Calibri"/>
                <a:sym typeface="Symbol"/>
              </a:rPr>
              <a:t>             (PPOUT[p] 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dirty="0">
                <a:latin typeface="Calibri"/>
                <a:sym typeface="Symbol"/>
              </a:rPr>
              <a:t> AVOUT[p])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dirty="0">
              <a:latin typeface="Calibri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                  </a:t>
            </a:r>
            <a:r>
              <a:rPr lang="en-US" sz="1600" b="1" dirty="0">
                <a:sym typeface="Symbol"/>
              </a:rPr>
              <a:t> </a:t>
            </a:r>
            <a:r>
              <a:rPr lang="en-US" sz="1600" dirty="0">
                <a:latin typeface="Calibri"/>
                <a:sym typeface="Symbol"/>
              </a:rPr>
              <a:t> PAVIN[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09938" y="5601990"/>
            <a:ext cx="888509" cy="685800"/>
            <a:chOff x="3505200" y="5181600"/>
            <a:chExt cx="888509" cy="685800"/>
          </a:xfrm>
        </p:grpSpPr>
        <p:sp>
          <p:nvSpPr>
            <p:cNvPr id="14" name="TextBox 13"/>
            <p:cNvSpPr txBox="1"/>
            <p:nvPr/>
          </p:nvSpPr>
          <p:spPr>
            <a:xfrm>
              <a:off x="3505200" y="5605790"/>
              <a:ext cx="8885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Calibri"/>
                  <a:sym typeface="Symbol"/>
                </a:rPr>
                <a:t>p </a:t>
              </a:r>
              <a:r>
                <a:rPr lang="en-US" sz="1100" i="1" dirty="0">
                  <a:latin typeface="Calibri"/>
                </a:rPr>
                <a:t> </a:t>
              </a:r>
              <a:r>
                <a:rPr lang="en-US" sz="1100" i="1" dirty="0" err="1">
                  <a:latin typeface="Calibri"/>
                </a:rPr>
                <a:t>preds</a:t>
              </a:r>
              <a:r>
                <a:rPr lang="en-US" sz="1100" i="1" dirty="0">
                  <a:latin typeface="Calibri"/>
                </a:rPr>
                <a:t>(</a:t>
              </a:r>
              <a:r>
                <a:rPr lang="en-US" sz="1100" i="1" dirty="0" err="1">
                  <a:latin typeface="Calibri"/>
                </a:rPr>
                <a:t>i</a:t>
              </a:r>
              <a:r>
                <a:rPr lang="en-US" sz="1100" i="1" dirty="0">
                  <a:latin typeface="Calibri"/>
                </a:rPr>
                <a:t>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00" y="51816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ym typeface="Symbol"/>
                </a:rPr>
                <a:t></a:t>
              </a:r>
              <a:endParaRPr 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581430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0017" y="6126163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52800" y="1600200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2800" y="28442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2800" y="41396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1600200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8442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4400" y="41396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16002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2200" y="28194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4120515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cxnSp>
        <p:nvCxnSpPr>
          <p:cNvPr id="24" name="Straight Arrow Connector 23"/>
          <p:cNvCxnSpPr>
            <a:endCxn id="8" idx="0"/>
          </p:cNvCxnSpPr>
          <p:nvPr/>
        </p:nvCxnSpPr>
        <p:spPr>
          <a:xfrm rot="5400000">
            <a:off x="2145444" y="1575312"/>
            <a:ext cx="268067" cy="130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rot="16200000" flipH="1">
            <a:off x="2127077" y="5098877"/>
            <a:ext cx="304800" cy="130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40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Dominators</a:t>
            </a:r>
          </a:p>
          <a:p>
            <a:pPr lvl="1"/>
            <a:r>
              <a:rPr lang="en-US" dirty="0"/>
              <a:t>Node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dominates</a:t>
            </a:r>
            <a:r>
              <a:rPr lang="en-US" dirty="0"/>
              <a:t> node </a:t>
            </a:r>
            <a:r>
              <a:rPr lang="en-US" i="1" dirty="0"/>
              <a:t>n </a:t>
            </a:r>
            <a:r>
              <a:rPr lang="en-US" dirty="0"/>
              <a:t>in a graph (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if every path from the start node to </a:t>
            </a:r>
            <a:r>
              <a:rPr lang="en-US" i="1" dirty="0"/>
              <a:t>n</a:t>
            </a:r>
            <a:r>
              <a:rPr lang="en-US" dirty="0"/>
              <a:t> goes through </a:t>
            </a:r>
            <a:r>
              <a:rPr lang="en-US" i="1" dirty="0"/>
              <a:t>d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dirty="0"/>
              <a:t>Dominators can be organized as a </a:t>
            </a:r>
            <a:r>
              <a:rPr lang="en-US" dirty="0">
                <a:solidFill>
                  <a:srgbClr val="FF3399"/>
                </a:solidFill>
              </a:rPr>
              <a:t>tree</a:t>
            </a:r>
          </a:p>
          <a:p>
            <a:pPr lvl="2"/>
            <a:r>
              <a:rPr lang="en-US" i="1" dirty="0"/>
              <a:t>a </a:t>
            </a:r>
            <a:r>
              <a:rPr lang="en-US" dirty="0"/>
              <a:t>-&gt;</a:t>
            </a:r>
            <a:r>
              <a:rPr lang="en-US" i="1" dirty="0"/>
              <a:t>b</a:t>
            </a:r>
            <a:r>
              <a:rPr lang="en-US" dirty="0"/>
              <a:t> in the </a:t>
            </a:r>
            <a:r>
              <a:rPr lang="en-US" dirty="0">
                <a:solidFill>
                  <a:srgbClr val="0000FF"/>
                </a:solidFill>
              </a:rPr>
              <a:t>dominator tree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immediately dominates</a:t>
            </a:r>
            <a:r>
              <a:rPr lang="en-US" i="1" dirty="0"/>
              <a:t> b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705" y="2286000"/>
            <a:ext cx="1949095" cy="274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29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0872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17668" y="2895600"/>
            <a:ext cx="128753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…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156324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41910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6173" y="1600200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06173" y="28442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6173" y="41396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7773" y="1600200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77773" y="28442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77773" y="41396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25573" y="16002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5573" y="28194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25573" y="4120515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cxnSp>
        <p:nvCxnSpPr>
          <p:cNvPr id="26" name="Straight Arrow Connector 25"/>
          <p:cNvCxnSpPr>
            <a:stCxn id="8" idx="2"/>
            <a:endCxn id="12" idx="0"/>
          </p:cNvCxnSpPr>
          <p:nvPr/>
        </p:nvCxnSpPr>
        <p:spPr>
          <a:xfrm rot="16200000" flipH="1">
            <a:off x="934854" y="3056100"/>
            <a:ext cx="1591270" cy="67853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12" idx="0"/>
          </p:cNvCxnSpPr>
          <p:nvPr/>
        </p:nvCxnSpPr>
        <p:spPr>
          <a:xfrm rot="5400000">
            <a:off x="2279559" y="3609125"/>
            <a:ext cx="372070" cy="79168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7" idx="0"/>
          </p:cNvCxnSpPr>
          <p:nvPr/>
        </p:nvCxnSpPr>
        <p:spPr>
          <a:xfrm rot="5400000">
            <a:off x="2726117" y="2497517"/>
            <a:ext cx="533400" cy="26276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8" idx="0"/>
          </p:cNvCxnSpPr>
          <p:nvPr/>
        </p:nvCxnSpPr>
        <p:spPr>
          <a:xfrm rot="5400000">
            <a:off x="1267112" y="1419512"/>
            <a:ext cx="381000" cy="13277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</p:cNvCxnSpPr>
          <p:nvPr/>
        </p:nvCxnSpPr>
        <p:spPr>
          <a:xfrm rot="5400000">
            <a:off x="1877542" y="5294188"/>
            <a:ext cx="372070" cy="1235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4602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Convergence</a:t>
            </a:r>
            <a:r>
              <a:rPr lang="en-US" b="1" dirty="0"/>
              <a:t> of analysis: transfer functions are monotone.</a:t>
            </a:r>
          </a:p>
          <a:p>
            <a:r>
              <a:rPr lang="en-US" b="1" dirty="0">
                <a:solidFill>
                  <a:srgbClr val="0000FF"/>
                </a:solidFill>
              </a:rPr>
              <a:t>Safety</a:t>
            </a:r>
            <a:r>
              <a:rPr lang="en-US" b="1" dirty="0"/>
              <a:t>: Insert only if anticipated.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                 PPIN[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</a:t>
            </a:r>
            <a:r>
              <a:rPr lang="en-US" b="1" dirty="0">
                <a:sym typeface="Symbol"/>
              </a:rPr>
              <a:t> </a:t>
            </a:r>
            <a:r>
              <a:rPr lang="en-US" dirty="0">
                <a:sym typeface="Symbol"/>
              </a:rPr>
              <a:t>(PPOUT[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– KILL[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]) </a:t>
            </a:r>
            <a:r>
              <a:rPr lang="en-US" sz="2000" b="1" dirty="0">
                <a:sym typeface="Symbol"/>
              </a:rPr>
              <a:t>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olidFill>
                  <a:srgbClr val="FF3399"/>
                </a:solidFill>
                <a:sym typeface="Symbol"/>
              </a:rPr>
              <a:t>ANTLOC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</a:t>
            </a:r>
            <a:r>
              <a:rPr lang="en-US" dirty="0"/>
              <a:t> </a:t>
            </a:r>
          </a:p>
          <a:p>
            <a:endParaRPr lang="en-US" sz="2600" b="1" dirty="0"/>
          </a:p>
          <a:p>
            <a:pPr marL="342900" lvl="2" indent="-342900">
              <a:lnSpc>
                <a:spcPct val="150000"/>
              </a:lnSpc>
              <a:buNone/>
            </a:pPr>
            <a:r>
              <a:rPr lang="en-US" sz="2600" dirty="0"/>
              <a:t>                        PPOUT[</a:t>
            </a:r>
            <a:r>
              <a:rPr lang="en-US" sz="2600" dirty="0" err="1"/>
              <a:t>i</a:t>
            </a:r>
            <a:r>
              <a:rPr lang="en-US" sz="2600" dirty="0"/>
              <a:t>] = </a:t>
            </a:r>
          </a:p>
          <a:p>
            <a:endParaRPr lang="en-US" b="1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solidFill>
                  <a:srgbClr val="FF3399"/>
                </a:solidFill>
              </a:rPr>
              <a:t>INSERT</a:t>
            </a:r>
            <a:r>
              <a:rPr lang="en-US" dirty="0"/>
              <a:t> </a:t>
            </a:r>
            <a:r>
              <a:rPr lang="en-US" sz="2000" b="1" dirty="0">
                <a:sym typeface="Symbol"/>
              </a:rPr>
              <a:t></a:t>
            </a:r>
            <a:r>
              <a:rPr lang="en-US" dirty="0"/>
              <a:t> PPOUT </a:t>
            </a:r>
            <a:r>
              <a:rPr lang="en-US" sz="2000" b="1" dirty="0">
                <a:sym typeface="Symbol"/>
              </a:rPr>
              <a:t>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ANTOUT</a:t>
            </a:r>
            <a:r>
              <a:rPr lang="en-US" dirty="0"/>
              <a:t>, so insertion is safe.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never increase the # of computations on any path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FF3399"/>
                </a:solidFill>
              </a:rPr>
              <a:t>DELETE</a:t>
            </a:r>
            <a:r>
              <a:rPr lang="en-US" dirty="0"/>
              <a:t> = PPIN </a:t>
            </a:r>
            <a:r>
              <a:rPr lang="en-US" sz="2000" b="1" dirty="0">
                <a:sym typeface="Symbol"/>
              </a:rPr>
              <a:t></a:t>
            </a:r>
            <a:r>
              <a:rPr lang="en-US" dirty="0"/>
              <a:t> ANTLOC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On every path from an INSERT, there is a DELETE.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The number of computations on a path does not increase.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3076" y="2875746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243822" y="3091190"/>
            <a:ext cx="2180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7313" y="3472190"/>
            <a:ext cx="2420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PPIN[s]  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37769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271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LICM: Loop Invariant Code Motion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3679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Definitions</a:t>
            </a:r>
          </a:p>
          <a:p>
            <a:pPr lvl="1"/>
            <a:r>
              <a:rPr lang="en-US" dirty="0"/>
              <a:t>Single entry-point: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3399"/>
                </a:solidFill>
              </a:rPr>
              <a:t>header</a:t>
            </a:r>
          </a:p>
          <a:p>
            <a:pPr lvl="2"/>
            <a:r>
              <a:rPr lang="en-US" dirty="0"/>
              <a:t>a header </a:t>
            </a:r>
            <a:r>
              <a:rPr lang="en-US" dirty="0">
                <a:solidFill>
                  <a:srgbClr val="0000FF"/>
                </a:solidFill>
              </a:rPr>
              <a:t>dominates all nodes in the loop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FF3399"/>
                </a:solidFill>
              </a:rPr>
              <a:t>back edge</a:t>
            </a:r>
            <a:r>
              <a:rPr lang="en-US" dirty="0"/>
              <a:t> is an arc whose </a:t>
            </a:r>
            <a:r>
              <a:rPr lang="en-US" dirty="0">
                <a:solidFill>
                  <a:srgbClr val="0000FF"/>
                </a:solidFill>
              </a:rPr>
              <a:t>head dominates its tail </a:t>
            </a:r>
            <a:r>
              <a:rPr lang="en-US" dirty="0"/>
              <a:t>(tail -&gt; head)</a:t>
            </a:r>
          </a:p>
          <a:p>
            <a:pPr lvl="2"/>
            <a:r>
              <a:rPr lang="en-US" dirty="0"/>
              <a:t>a back edge </a:t>
            </a:r>
            <a:r>
              <a:rPr lang="en-US" dirty="0">
                <a:solidFill>
                  <a:srgbClr val="FF3399"/>
                </a:solidFill>
              </a:rPr>
              <a:t>must be a part of at least one loop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3399"/>
                </a:solidFill>
              </a:rPr>
              <a:t>natural loop of a back edge</a:t>
            </a:r>
            <a:r>
              <a:rPr lang="en-US" dirty="0"/>
              <a:t> is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smallest set </a:t>
            </a:r>
            <a:r>
              <a:rPr lang="en-US" dirty="0"/>
              <a:t>of nodes that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includes the head and tail of the back edge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has </a:t>
            </a:r>
            <a:r>
              <a:rPr lang="en-US" dirty="0">
                <a:solidFill>
                  <a:srgbClr val="0000FF"/>
                </a:solidFill>
              </a:rPr>
              <a:t>no predecessors outside the set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except for the predecessors of the header.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to Find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Find the dominator relations in a flow graph</a:t>
            </a:r>
          </a:p>
          <a:p>
            <a:endParaRPr lang="en-US" sz="2800" dirty="0"/>
          </a:p>
          <a:p>
            <a:r>
              <a:rPr lang="en-US" sz="2800" dirty="0"/>
              <a:t>Identify the back edges</a:t>
            </a:r>
          </a:p>
          <a:p>
            <a:endParaRPr lang="en-US" sz="2800" dirty="0"/>
          </a:p>
          <a:p>
            <a:r>
              <a:rPr lang="en-US" sz="2800" dirty="0"/>
              <a:t>Find the natural loop associated with the back edge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9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53" y="1686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Finding 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Depth-first spanning tree</a:t>
            </a:r>
          </a:p>
          <a:p>
            <a:pPr lvl="2"/>
            <a:r>
              <a:rPr lang="en-US" dirty="0"/>
              <a:t>Edges traversed in a depth-first search of the flow graph form a</a:t>
            </a:r>
            <a:br>
              <a:rPr lang="en-US" dirty="0"/>
            </a:br>
            <a:r>
              <a:rPr lang="en-US" dirty="0"/>
              <a:t>depth-first spanning tree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Categorizing edges in graph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Advancing (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ancestor to proper descendant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Cross (</a:t>
            </a:r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right to left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Retreating (</a:t>
            </a:r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descendant to ancestor (not necessarily proper)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5CF24-18FD-4B08-BC08-4422745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463" y="2262612"/>
            <a:ext cx="2586355" cy="233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Back edge</a:t>
            </a:r>
            <a:r>
              <a:rPr lang="en-US" dirty="0"/>
              <a:t>: t-&gt;h, h dominates t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Relationships between graph edges and back edges</a:t>
            </a:r>
          </a:p>
          <a:p>
            <a:pPr>
              <a:lnSpc>
                <a:spcPct val="200000"/>
              </a:lnSpc>
            </a:pPr>
            <a:r>
              <a:rPr lang="en-US" b="1" dirty="0"/>
              <a:t>Algorithm</a:t>
            </a:r>
          </a:p>
          <a:p>
            <a:pPr lvl="1"/>
            <a:r>
              <a:rPr lang="en-US" dirty="0"/>
              <a:t>Perform a depth first search</a:t>
            </a:r>
          </a:p>
          <a:p>
            <a:pPr lvl="1"/>
            <a:r>
              <a:rPr lang="en-US" dirty="0"/>
              <a:t>For each retreating edge t-&gt;h, check if h is in </a:t>
            </a:r>
            <a:r>
              <a:rPr lang="en-US" dirty="0" err="1"/>
              <a:t>t’s</a:t>
            </a:r>
            <a:r>
              <a:rPr lang="en-US" dirty="0"/>
              <a:t> dominator list</a:t>
            </a:r>
          </a:p>
          <a:p>
            <a:pPr lvl="2"/>
            <a:endParaRPr lang="en-US" dirty="0"/>
          </a:p>
          <a:p>
            <a:r>
              <a:rPr lang="en-US" b="1" dirty="0"/>
              <a:t>Most programs (all structured code, and most GOTO programs) have  </a:t>
            </a:r>
            <a:r>
              <a:rPr lang="en-US" b="1" dirty="0">
                <a:solidFill>
                  <a:srgbClr val="0000FF"/>
                </a:solidFill>
              </a:rPr>
              <a:t>reducible</a:t>
            </a:r>
            <a:r>
              <a:rPr lang="en-US" b="1" dirty="0"/>
              <a:t> flow graphs</a:t>
            </a:r>
          </a:p>
          <a:p>
            <a:pPr lvl="1"/>
            <a:r>
              <a:rPr lang="en-US" dirty="0"/>
              <a:t>retreating edges = back edges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CE722-9033-4A96-9D02-CFE1E8BE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5223"/>
            <a:ext cx="2195148" cy="9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3002</Words>
  <Application>Microsoft Office PowerPoint</Application>
  <PresentationFormat>On-screen Show (4:3)</PresentationFormat>
  <Paragraphs>790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Arial</vt:lpstr>
      <vt:lpstr>Calibri</vt:lpstr>
      <vt:lpstr>Courier New</vt:lpstr>
      <vt:lpstr>Garamond</vt:lpstr>
      <vt:lpstr>Symbol</vt:lpstr>
      <vt:lpstr>Tahoma</vt:lpstr>
      <vt:lpstr>Wingdings</vt:lpstr>
      <vt:lpstr>SAFARI_Template</vt:lpstr>
      <vt:lpstr>1_Edge</vt:lpstr>
      <vt:lpstr>Office Theme</vt:lpstr>
      <vt:lpstr>CSC D70:  Compiler Optimization LICM: Loop Invariant Code Motion</vt:lpstr>
      <vt:lpstr>Announcements </vt:lpstr>
      <vt:lpstr>Refreshing: Finding Loops</vt:lpstr>
      <vt:lpstr>What is a Loop?</vt:lpstr>
      <vt:lpstr>Formal Definitions</vt:lpstr>
      <vt:lpstr>Natural Loops</vt:lpstr>
      <vt:lpstr>Algorithm to Find Natural Loops</vt:lpstr>
      <vt:lpstr>Finding Back Edges</vt:lpstr>
      <vt:lpstr>Back Edges</vt:lpstr>
      <vt:lpstr>Constructing Natural Loops</vt:lpstr>
      <vt:lpstr>Inner Loops</vt:lpstr>
      <vt:lpstr>Preheader</vt:lpstr>
      <vt:lpstr>Finding Loops: Summary</vt:lpstr>
      <vt:lpstr>Loop-Invariant Computation and Code Motion</vt:lpstr>
      <vt:lpstr>Algorithm</vt:lpstr>
      <vt:lpstr>Detecting Loop Invariant Computation</vt:lpstr>
      <vt:lpstr>Example</vt:lpstr>
      <vt:lpstr>Example</vt:lpstr>
      <vt:lpstr>Conditions for Code Motion</vt:lpstr>
      <vt:lpstr>Code Motion Algorithm</vt:lpstr>
      <vt:lpstr>Examples</vt:lpstr>
      <vt:lpstr>More Aggressive Optimizations</vt:lpstr>
      <vt:lpstr>LICM Summary</vt:lpstr>
      <vt:lpstr> Induction Variables and  Strength Reduction</vt:lpstr>
      <vt:lpstr>Example</vt:lpstr>
      <vt:lpstr>Definitions</vt:lpstr>
      <vt:lpstr>Optimizations</vt:lpstr>
      <vt:lpstr>Optimizations (continued)</vt:lpstr>
      <vt:lpstr>II. Basic Induction Variables</vt:lpstr>
      <vt:lpstr>Strength Reduction Algorithm</vt:lpstr>
      <vt:lpstr>Finding Induction Variable Families</vt:lpstr>
      <vt:lpstr>Finding Induction Variable Families (continued)</vt:lpstr>
      <vt:lpstr>Summary</vt:lpstr>
      <vt:lpstr>Partial Redundancy Elimination</vt:lpstr>
      <vt:lpstr>Redundancy</vt:lpstr>
      <vt:lpstr>Partial Redundancy</vt:lpstr>
      <vt:lpstr>Loop Invariants are Partial Redundancies</vt:lpstr>
      <vt:lpstr>Partial Redundancy Elimination (PRE)</vt:lpstr>
      <vt:lpstr>Which Occurrences Might Be Eliminated?</vt:lpstr>
      <vt:lpstr>Finding Partially Available Expressions</vt:lpstr>
      <vt:lpstr>Partial Availability Example</vt:lpstr>
      <vt:lpstr>Where Can We Insert Computations?</vt:lpstr>
      <vt:lpstr>Finding Anticipated Expressions</vt:lpstr>
      <vt:lpstr>Anticipation Example</vt:lpstr>
      <vt:lpstr>Where Do We Want to Insert Computations?</vt:lpstr>
      <vt:lpstr>Where Do We Want to Insert?  </vt:lpstr>
      <vt:lpstr>Formulating the Problem</vt:lpstr>
      <vt:lpstr>Computing “Placement Possible”</vt:lpstr>
      <vt:lpstr>“Placement Possible” Example 1</vt:lpstr>
      <vt:lpstr>“Placement Possible” Example 2</vt:lpstr>
      <vt:lpstr>“Placement Possible” Correctness</vt:lpstr>
      <vt:lpstr>CSC D70:  Compiler Optimization LICM: Loop Invariant Code Motion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2018-02-08T15:44:53Z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